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257" r:id="rId7"/>
    <p:sldId id="268" r:id="rId8"/>
    <p:sldId id="270" r:id="rId9"/>
    <p:sldId id="366" r:id="rId10"/>
    <p:sldId id="359" r:id="rId11"/>
    <p:sldId id="362" r:id="rId12"/>
    <p:sldId id="364" r:id="rId13"/>
    <p:sldId id="376" r:id="rId14"/>
    <p:sldId id="377" r:id="rId15"/>
    <p:sldId id="374" r:id="rId16"/>
    <p:sldId id="375" r:id="rId17"/>
    <p:sldId id="303" r:id="rId18"/>
    <p:sldId id="363" r:id="rId19"/>
    <p:sldId id="367" r:id="rId20"/>
    <p:sldId id="368" r:id="rId21"/>
    <p:sldId id="378" r:id="rId22"/>
    <p:sldId id="267" r:id="rId23"/>
    <p:sldId id="355" r:id="rId2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tman, Amelia" initials="WA" lastIdx="7" clrIdx="0"/>
  <p:cmAuthor id="1" name="Paton, Deepti" initials="P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66054" autoAdjust="0"/>
  </p:normalViewPr>
  <p:slideViewPr>
    <p:cSldViewPr>
      <p:cViewPr>
        <p:scale>
          <a:sx n="107" d="100"/>
          <a:sy n="107" d="100"/>
        </p:scale>
        <p:origin x="-17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tweb/sites/rg/bots/projects/cup/Deregulation/Sounding%20Board/Sounding%20Board%20Usage%20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24979577432573E-2"/>
          <c:y val="2.4853389305950126E-2"/>
          <c:w val="0.95932463814700197"/>
          <c:h val="0.8261312468549245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23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415000275050344E-3"/>
                  <c:y val="0.108616607958592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Sheet2!$A$4:$A$9</c:f>
              <c:strCache>
                <c:ptCount val="6"/>
                <c:pt idx="0">
                  <c:v>Under discussion</c:v>
                </c:pt>
                <c:pt idx="1">
                  <c:v>Under consideration by the Board</c:v>
                </c:pt>
                <c:pt idx="2">
                  <c:v>Approved for referral</c:v>
                </c:pt>
                <c:pt idx="3">
                  <c:v>Completed</c:v>
                </c:pt>
                <c:pt idx="4">
                  <c:v>Referred</c:v>
                </c:pt>
                <c:pt idx="5">
                  <c:v>Out of scope</c:v>
                </c:pt>
              </c:strCache>
            </c:strRef>
          </c:cat>
          <c:val>
            <c:numRef>
              <c:f>Sheet2!$B$4:$B$9</c:f>
              <c:numCache>
                <c:formatCode>General</c:formatCode>
                <c:ptCount val="6"/>
                <c:pt idx="0">
                  <c:v>23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926464"/>
        <c:axId val="155158400"/>
      </c:barChart>
      <c:catAx>
        <c:axId val="154926464"/>
        <c:scaling>
          <c:orientation val="minMax"/>
        </c:scaling>
        <c:delete val="0"/>
        <c:axPos val="b"/>
        <c:majorTickMark val="in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158400"/>
        <c:crosses val="autoZero"/>
        <c:auto val="1"/>
        <c:lblAlgn val="ctr"/>
        <c:lblOffset val="100"/>
        <c:noMultiLvlLbl val="0"/>
      </c:catAx>
      <c:valAx>
        <c:axId val="155158400"/>
        <c:scaling>
          <c:orientation val="minMax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926464"/>
        <c:crosses val="autoZero"/>
        <c:crossBetween val="between"/>
      </c:valAx>
      <c:spPr>
        <a:solidFill>
          <a:srgbClr val="FFFFFF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C0386-144C-4671-BB3E-B8F03480B00B}" type="doc">
      <dgm:prSet loTypeId="urn:microsoft.com/office/officeart/2005/8/layout/pyramid4" loCatId="pyramid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AU"/>
        </a:p>
      </dgm:t>
    </dgm:pt>
    <dgm:pt modelId="{238BC623-528A-4135-A262-E8119810A314}">
      <dgm:prSet phldrT="[Text]"/>
      <dgm:spPr>
        <a:xfrm>
          <a:off x="1943100" y="0"/>
          <a:ext cx="1600200" cy="1600200"/>
        </a:xfrm>
        <a:solidFill>
          <a:srgbClr val="4BACC6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Tax Policy &amp; Objectives</a:t>
          </a:r>
        </a:p>
      </dgm:t>
    </dgm:pt>
    <dgm:pt modelId="{DE834FE8-48A4-4689-8405-035D3E2AB741}" type="parTrans" cxnId="{5B5385BF-E9DB-4F2D-ADB0-81EC328CD3B6}">
      <dgm:prSet/>
      <dgm:spPr/>
      <dgm:t>
        <a:bodyPr/>
        <a:lstStyle/>
        <a:p>
          <a:endParaRPr lang="en-AU"/>
        </a:p>
      </dgm:t>
    </dgm:pt>
    <dgm:pt modelId="{9B61D4C5-7907-4754-A446-CD9EADA7DC2A}" type="sibTrans" cxnId="{5B5385BF-E9DB-4F2D-ADB0-81EC328CD3B6}">
      <dgm:prSet/>
      <dgm:spPr/>
      <dgm:t>
        <a:bodyPr/>
        <a:lstStyle/>
        <a:p>
          <a:endParaRPr lang="en-AU"/>
        </a:p>
      </dgm:t>
    </dgm:pt>
    <dgm:pt modelId="{C44837FA-FB2B-4805-BCD9-3E63FF2B55EB}">
      <dgm:prSet phldrT="[Text]"/>
      <dgm:spPr>
        <a:xfrm>
          <a:off x="1143000" y="1600200"/>
          <a:ext cx="1600200" cy="1600200"/>
        </a:xfrm>
        <a:solidFill>
          <a:srgbClr val="4BACC6">
            <a:shade val="80000"/>
            <a:hueOff val="68408"/>
            <a:satOff val="-746"/>
            <a:lumOff val="852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Law Design &amp; Integrity</a:t>
          </a:r>
        </a:p>
      </dgm:t>
    </dgm:pt>
    <dgm:pt modelId="{46DE3CF0-F9D0-4123-9C10-99FE3EE1CBE3}" type="parTrans" cxnId="{88542B94-DCB7-43D8-AEA0-6973E360615B}">
      <dgm:prSet/>
      <dgm:spPr/>
      <dgm:t>
        <a:bodyPr/>
        <a:lstStyle/>
        <a:p>
          <a:endParaRPr lang="en-AU"/>
        </a:p>
      </dgm:t>
    </dgm:pt>
    <dgm:pt modelId="{C232A529-8046-4311-8358-963C650E91D1}" type="sibTrans" cxnId="{88542B94-DCB7-43D8-AEA0-6973E360615B}">
      <dgm:prSet/>
      <dgm:spPr/>
      <dgm:t>
        <a:bodyPr/>
        <a:lstStyle/>
        <a:p>
          <a:endParaRPr lang="en-AU"/>
        </a:p>
      </dgm:t>
    </dgm:pt>
    <dgm:pt modelId="{B62EC5A1-2084-416D-AE60-EE7DFB5FF7CA}">
      <dgm:prSet phldrT="[Text]"/>
      <dgm:spPr>
        <a:xfrm rot="10800000">
          <a:off x="1943100" y="1600200"/>
          <a:ext cx="1600200" cy="1600200"/>
        </a:xfrm>
        <a:solidFill>
          <a:srgbClr val="4BACC6">
            <a:shade val="80000"/>
            <a:hueOff val="136816"/>
            <a:satOff val="-1492"/>
            <a:lumOff val="1705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Tax System Improvement</a:t>
          </a:r>
        </a:p>
      </dgm:t>
    </dgm:pt>
    <dgm:pt modelId="{A9B38698-2712-4594-A4F4-A17A3C63FC3A}" type="parTrans" cxnId="{918E1971-BBC4-4EB5-8D81-6B37C353F66C}">
      <dgm:prSet/>
      <dgm:spPr/>
      <dgm:t>
        <a:bodyPr/>
        <a:lstStyle/>
        <a:p>
          <a:endParaRPr lang="en-AU"/>
        </a:p>
      </dgm:t>
    </dgm:pt>
    <dgm:pt modelId="{92210A0C-0D7F-43FF-B200-8E5A3D699AB5}" type="sibTrans" cxnId="{918E1971-BBC4-4EB5-8D81-6B37C353F66C}">
      <dgm:prSet/>
      <dgm:spPr/>
      <dgm:t>
        <a:bodyPr/>
        <a:lstStyle/>
        <a:p>
          <a:endParaRPr lang="en-AU"/>
        </a:p>
      </dgm:t>
    </dgm:pt>
    <dgm:pt modelId="{83C66EA3-1BEE-43C9-B20A-F8B04A76C256}">
      <dgm:prSet phldrT="[Text]"/>
      <dgm:spPr>
        <a:xfrm>
          <a:off x="2743200" y="1600200"/>
          <a:ext cx="1600200" cy="1600200"/>
        </a:xfrm>
        <a:solidFill>
          <a:srgbClr val="4BACC6">
            <a:shade val="80000"/>
            <a:hueOff val="205224"/>
            <a:satOff val="-2238"/>
            <a:lumOff val="2557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Operation and Simplicity</a:t>
          </a:r>
        </a:p>
      </dgm:t>
    </dgm:pt>
    <dgm:pt modelId="{97246AA6-E86C-4F5B-83E3-C751C340EF31}" type="parTrans" cxnId="{FF5CA0AE-DEB5-4BE2-8C83-C8C3DFF0F4E9}">
      <dgm:prSet/>
      <dgm:spPr/>
      <dgm:t>
        <a:bodyPr/>
        <a:lstStyle/>
        <a:p>
          <a:endParaRPr lang="en-AU"/>
        </a:p>
      </dgm:t>
    </dgm:pt>
    <dgm:pt modelId="{62D961AB-E263-4CF5-AF74-851089CA65AA}" type="sibTrans" cxnId="{FF5CA0AE-DEB5-4BE2-8C83-C8C3DFF0F4E9}">
      <dgm:prSet/>
      <dgm:spPr/>
      <dgm:t>
        <a:bodyPr/>
        <a:lstStyle/>
        <a:p>
          <a:endParaRPr lang="en-AU"/>
        </a:p>
      </dgm:t>
    </dgm:pt>
    <dgm:pt modelId="{E5F5F5B7-5EDB-48A5-832A-18A6642033F7}" type="pres">
      <dgm:prSet presAssocID="{BDDC0386-144C-4671-BB3E-B8F03480B00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105D543-54F3-407B-9A63-C8BD1C521497}" type="pres">
      <dgm:prSet presAssocID="{BDDC0386-144C-4671-BB3E-B8F03480B00B}" presName="triangle1" presStyleLbl="node1" presStyleIdx="0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AU"/>
        </a:p>
      </dgm:t>
    </dgm:pt>
    <dgm:pt modelId="{BBA1A798-A348-49AD-8179-1915F489FF16}" type="pres">
      <dgm:prSet presAssocID="{BDDC0386-144C-4671-BB3E-B8F03480B00B}" presName="triangle2" presStyleLbl="node1" presStyleIdx="1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AU"/>
        </a:p>
      </dgm:t>
    </dgm:pt>
    <dgm:pt modelId="{00D44614-3776-4D26-914E-3FEEFD1E7A52}" type="pres">
      <dgm:prSet presAssocID="{BDDC0386-144C-4671-BB3E-B8F03480B00B}" presName="triangle3" presStyleLbl="node1" presStyleIdx="2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AU"/>
        </a:p>
      </dgm:t>
    </dgm:pt>
    <dgm:pt modelId="{4869B375-270D-48AC-92AE-60FA9C18F764}" type="pres">
      <dgm:prSet presAssocID="{BDDC0386-144C-4671-BB3E-B8F03480B00B}" presName="triangle4" presStyleLbl="node1" presStyleIdx="3" presStyleCnt="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AU"/>
        </a:p>
      </dgm:t>
    </dgm:pt>
  </dgm:ptLst>
  <dgm:cxnLst>
    <dgm:cxn modelId="{918E1971-BBC4-4EB5-8D81-6B37C353F66C}" srcId="{BDDC0386-144C-4671-BB3E-B8F03480B00B}" destId="{B62EC5A1-2084-416D-AE60-EE7DFB5FF7CA}" srcOrd="2" destOrd="0" parTransId="{A9B38698-2712-4594-A4F4-A17A3C63FC3A}" sibTransId="{92210A0C-0D7F-43FF-B200-8E5A3D699AB5}"/>
    <dgm:cxn modelId="{1A646F83-40E9-4971-9DAB-C70DD0E92A70}" type="presOf" srcId="{B62EC5A1-2084-416D-AE60-EE7DFB5FF7CA}" destId="{00D44614-3776-4D26-914E-3FEEFD1E7A52}" srcOrd="0" destOrd="0" presId="urn:microsoft.com/office/officeart/2005/8/layout/pyramid4"/>
    <dgm:cxn modelId="{FF5CA0AE-DEB5-4BE2-8C83-C8C3DFF0F4E9}" srcId="{BDDC0386-144C-4671-BB3E-B8F03480B00B}" destId="{83C66EA3-1BEE-43C9-B20A-F8B04A76C256}" srcOrd="3" destOrd="0" parTransId="{97246AA6-E86C-4F5B-83E3-C751C340EF31}" sibTransId="{62D961AB-E263-4CF5-AF74-851089CA65AA}"/>
    <dgm:cxn modelId="{6E387793-2047-485D-9666-CD96E2D1097A}" type="presOf" srcId="{83C66EA3-1BEE-43C9-B20A-F8B04A76C256}" destId="{4869B375-270D-48AC-92AE-60FA9C18F764}" srcOrd="0" destOrd="0" presId="urn:microsoft.com/office/officeart/2005/8/layout/pyramid4"/>
    <dgm:cxn modelId="{87EC4474-760B-4FAA-A173-B1BDA651733D}" type="presOf" srcId="{C44837FA-FB2B-4805-BCD9-3E63FF2B55EB}" destId="{BBA1A798-A348-49AD-8179-1915F489FF16}" srcOrd="0" destOrd="0" presId="urn:microsoft.com/office/officeart/2005/8/layout/pyramid4"/>
    <dgm:cxn modelId="{F57F7F9B-7527-4441-9EA7-5737EDE2FD4F}" type="presOf" srcId="{238BC623-528A-4135-A262-E8119810A314}" destId="{5105D543-54F3-407B-9A63-C8BD1C521497}" srcOrd="0" destOrd="0" presId="urn:microsoft.com/office/officeart/2005/8/layout/pyramid4"/>
    <dgm:cxn modelId="{88542B94-DCB7-43D8-AEA0-6973E360615B}" srcId="{BDDC0386-144C-4671-BB3E-B8F03480B00B}" destId="{C44837FA-FB2B-4805-BCD9-3E63FF2B55EB}" srcOrd="1" destOrd="0" parTransId="{46DE3CF0-F9D0-4123-9C10-99FE3EE1CBE3}" sibTransId="{C232A529-8046-4311-8358-963C650E91D1}"/>
    <dgm:cxn modelId="{B32A38AB-1204-4119-9DBF-7ED7C4665BBB}" type="presOf" srcId="{BDDC0386-144C-4671-BB3E-B8F03480B00B}" destId="{E5F5F5B7-5EDB-48A5-832A-18A6642033F7}" srcOrd="0" destOrd="0" presId="urn:microsoft.com/office/officeart/2005/8/layout/pyramid4"/>
    <dgm:cxn modelId="{5B5385BF-E9DB-4F2D-ADB0-81EC328CD3B6}" srcId="{BDDC0386-144C-4671-BB3E-B8F03480B00B}" destId="{238BC623-528A-4135-A262-E8119810A314}" srcOrd="0" destOrd="0" parTransId="{DE834FE8-48A4-4689-8405-035D3E2AB741}" sibTransId="{9B61D4C5-7907-4754-A446-CD9EADA7DC2A}"/>
    <dgm:cxn modelId="{B801D2CF-F4BC-4250-A5F8-DAC227B09E45}" type="presParOf" srcId="{E5F5F5B7-5EDB-48A5-832A-18A6642033F7}" destId="{5105D543-54F3-407B-9A63-C8BD1C521497}" srcOrd="0" destOrd="0" presId="urn:microsoft.com/office/officeart/2005/8/layout/pyramid4"/>
    <dgm:cxn modelId="{E37B385D-0E3E-4A75-A35D-4C921EE2611E}" type="presParOf" srcId="{E5F5F5B7-5EDB-48A5-832A-18A6642033F7}" destId="{BBA1A798-A348-49AD-8179-1915F489FF16}" srcOrd="1" destOrd="0" presId="urn:microsoft.com/office/officeart/2005/8/layout/pyramid4"/>
    <dgm:cxn modelId="{D41ACCE4-220A-4A62-9DFA-41C19CAF51B9}" type="presParOf" srcId="{E5F5F5B7-5EDB-48A5-832A-18A6642033F7}" destId="{00D44614-3776-4D26-914E-3FEEFD1E7A52}" srcOrd="2" destOrd="0" presId="urn:microsoft.com/office/officeart/2005/8/layout/pyramid4"/>
    <dgm:cxn modelId="{182C4C84-16C9-4056-89DA-64BB0DD7A56C}" type="presParOf" srcId="{E5F5F5B7-5EDB-48A5-832A-18A6642033F7}" destId="{4869B375-270D-48AC-92AE-60FA9C18F76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FBE56-5145-49F9-8DF8-E9E5777DB120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29F5CCD5-ABCB-401B-88BC-DDAF81857878}">
      <dgm:prSet phldrT="[Text]"/>
      <dgm:spPr>
        <a:xfrm>
          <a:off x="2259657" y="390"/>
          <a:ext cx="967085" cy="967085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Board of Taxation</a:t>
          </a:r>
        </a:p>
      </dgm:t>
    </dgm:pt>
    <dgm:pt modelId="{87D9337B-61E9-4CD4-B730-B398AA10F9C5}" type="parTrans" cxnId="{8DE8FC9D-2EDC-4255-876B-02AC7F16C8D9}">
      <dgm:prSet/>
      <dgm:spPr/>
      <dgm:t>
        <a:bodyPr/>
        <a:lstStyle/>
        <a:p>
          <a:endParaRPr lang="en-AU"/>
        </a:p>
      </dgm:t>
    </dgm:pt>
    <dgm:pt modelId="{AE4DA4A9-EE7B-4528-864B-5CFA6269F4E0}" type="sibTrans" cxnId="{8DE8FC9D-2EDC-4255-876B-02AC7F16C8D9}">
      <dgm:prSet/>
      <dgm:spPr>
        <a:xfrm rot="2160000">
          <a:off x="3196004" y="742848"/>
          <a:ext cx="256362" cy="326391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3E362E0-F228-4A96-97FE-FFFD9D51A5B1}">
      <dgm:prSet phldrT="[Text]"/>
      <dgm:spPr>
        <a:xfrm>
          <a:off x="3433369" y="853142"/>
          <a:ext cx="967085" cy="96708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Treasury</a:t>
          </a:r>
        </a:p>
      </dgm:t>
    </dgm:pt>
    <dgm:pt modelId="{106472F2-20A8-4914-805B-73F2A537862F}" type="parTrans" cxnId="{060779CA-005A-47BB-B433-810FA2EE281C}">
      <dgm:prSet/>
      <dgm:spPr/>
      <dgm:t>
        <a:bodyPr/>
        <a:lstStyle/>
        <a:p>
          <a:endParaRPr lang="en-AU"/>
        </a:p>
      </dgm:t>
    </dgm:pt>
    <dgm:pt modelId="{4F76D848-0F67-455B-8E33-622F62A5C90C}" type="sibTrans" cxnId="{060779CA-005A-47BB-B433-810FA2EE281C}">
      <dgm:prSet/>
      <dgm:spPr>
        <a:xfrm rot="6480000">
          <a:off x="3566814" y="1856479"/>
          <a:ext cx="256362" cy="326391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1700B9-C754-4752-9CB7-7D56406E79CC}">
      <dgm:prSet phldrT="[Text]"/>
      <dgm:spPr>
        <a:xfrm>
          <a:off x="2985051" y="2232924"/>
          <a:ext cx="967085" cy="96708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ATO</a:t>
          </a:r>
        </a:p>
      </dgm:t>
    </dgm:pt>
    <dgm:pt modelId="{BD1BA903-91D4-4544-A594-B27105DF8AA3}" type="parTrans" cxnId="{47DF1920-2D3C-41E2-B494-0D6786598ECE}">
      <dgm:prSet/>
      <dgm:spPr/>
      <dgm:t>
        <a:bodyPr/>
        <a:lstStyle/>
        <a:p>
          <a:endParaRPr lang="en-AU"/>
        </a:p>
      </dgm:t>
    </dgm:pt>
    <dgm:pt modelId="{43BD5FD5-6752-4B55-895E-7BBEE23C1A23}" type="sibTrans" cxnId="{47DF1920-2D3C-41E2-B494-0D6786598ECE}">
      <dgm:prSet/>
      <dgm:spPr>
        <a:xfrm rot="10800000">
          <a:off x="2622274" y="2553271"/>
          <a:ext cx="256362" cy="326391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2D83572-D428-436E-A960-06864A22A0D0}">
      <dgm:prSet phldrT="[Text]"/>
      <dgm:spPr>
        <a:xfrm>
          <a:off x="1534263" y="2232924"/>
          <a:ext cx="967085" cy="96708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Industry &amp; Professional Bodies</a:t>
          </a:r>
        </a:p>
      </dgm:t>
    </dgm:pt>
    <dgm:pt modelId="{8CDCE147-324F-4A9D-BB1A-2C0520E9B83A}" type="parTrans" cxnId="{B5B8E423-FA07-41B5-A94A-B0566DF1756D}">
      <dgm:prSet/>
      <dgm:spPr/>
      <dgm:t>
        <a:bodyPr/>
        <a:lstStyle/>
        <a:p>
          <a:endParaRPr lang="en-AU"/>
        </a:p>
      </dgm:t>
    </dgm:pt>
    <dgm:pt modelId="{91B40438-F782-46F5-B316-955411C1725B}" type="sibTrans" cxnId="{B5B8E423-FA07-41B5-A94A-B0566DF1756D}">
      <dgm:prSet/>
      <dgm:spPr>
        <a:xfrm rot="15120000">
          <a:off x="1667707" y="1870280"/>
          <a:ext cx="256362" cy="326391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05634B9-FFAB-4AA9-8141-3A8F0DF71115}">
      <dgm:prSet phldrT="[Text]"/>
      <dgm:spPr>
        <a:xfrm>
          <a:off x="1085945" y="853142"/>
          <a:ext cx="967085" cy="967085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Business Community</a:t>
          </a:r>
        </a:p>
      </dgm:t>
    </dgm:pt>
    <dgm:pt modelId="{84000617-AABC-4AE0-A71E-934A3666CB8A}" type="parTrans" cxnId="{C8D5F8EC-0B2A-4C5E-B315-60222EE77092}">
      <dgm:prSet/>
      <dgm:spPr/>
      <dgm:t>
        <a:bodyPr/>
        <a:lstStyle/>
        <a:p>
          <a:endParaRPr lang="en-AU"/>
        </a:p>
      </dgm:t>
    </dgm:pt>
    <dgm:pt modelId="{0923E479-7AF8-4635-9444-C64E50C19C19}" type="sibTrans" cxnId="{C8D5F8EC-0B2A-4C5E-B315-60222EE77092}">
      <dgm:prSet/>
      <dgm:spPr>
        <a:xfrm rot="19440000">
          <a:off x="2022292" y="751378"/>
          <a:ext cx="256362" cy="326391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C15905-DDB4-4CB7-BC9F-A2E2EE38EFBA}" type="pres">
      <dgm:prSet presAssocID="{4F0FBE56-5145-49F9-8DF8-E9E5777DB1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F119158-D468-40F7-B1AD-9981E098A718}" type="pres">
      <dgm:prSet presAssocID="{4F0FBE56-5145-49F9-8DF8-E9E5777DB120}" presName="wedge1" presStyleLbl="node1" presStyleIdx="0" presStyleCnt="5"/>
      <dgm:spPr/>
      <dgm:t>
        <a:bodyPr/>
        <a:lstStyle/>
        <a:p>
          <a:endParaRPr lang="en-AU"/>
        </a:p>
      </dgm:t>
    </dgm:pt>
    <dgm:pt modelId="{0F745987-76A9-49D1-9338-ED5BBB428C2A}" type="pres">
      <dgm:prSet presAssocID="{4F0FBE56-5145-49F9-8DF8-E9E5777DB12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1C6F2B7-4806-4440-B90B-31F474244C27}" type="pres">
      <dgm:prSet presAssocID="{4F0FBE56-5145-49F9-8DF8-E9E5777DB120}" presName="wedge2" presStyleLbl="node1" presStyleIdx="1" presStyleCnt="5"/>
      <dgm:spPr/>
      <dgm:t>
        <a:bodyPr/>
        <a:lstStyle/>
        <a:p>
          <a:endParaRPr lang="en-AU"/>
        </a:p>
      </dgm:t>
    </dgm:pt>
    <dgm:pt modelId="{804AC11C-055A-4A25-A99E-95F10BD8834A}" type="pres">
      <dgm:prSet presAssocID="{4F0FBE56-5145-49F9-8DF8-E9E5777DB12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5ED48B-9DA8-4185-BF6C-42BDDC3F308D}" type="pres">
      <dgm:prSet presAssocID="{4F0FBE56-5145-49F9-8DF8-E9E5777DB120}" presName="wedge3" presStyleLbl="node1" presStyleIdx="2" presStyleCnt="5"/>
      <dgm:spPr/>
      <dgm:t>
        <a:bodyPr/>
        <a:lstStyle/>
        <a:p>
          <a:endParaRPr lang="en-AU"/>
        </a:p>
      </dgm:t>
    </dgm:pt>
    <dgm:pt modelId="{0335B64B-CCEC-400D-9A3A-9D82F626A3C2}" type="pres">
      <dgm:prSet presAssocID="{4F0FBE56-5145-49F9-8DF8-E9E5777DB12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D7A734-BD30-4A38-A34B-2A9003916A21}" type="pres">
      <dgm:prSet presAssocID="{4F0FBE56-5145-49F9-8DF8-E9E5777DB120}" presName="wedge4" presStyleLbl="node1" presStyleIdx="3" presStyleCnt="5"/>
      <dgm:spPr/>
      <dgm:t>
        <a:bodyPr/>
        <a:lstStyle/>
        <a:p>
          <a:endParaRPr lang="en-AU"/>
        </a:p>
      </dgm:t>
    </dgm:pt>
    <dgm:pt modelId="{931081D6-4D01-45F2-A61D-E409C2836840}" type="pres">
      <dgm:prSet presAssocID="{4F0FBE56-5145-49F9-8DF8-E9E5777DB12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1B79C74-0637-4E6C-836B-E9D52527AF4A}" type="pres">
      <dgm:prSet presAssocID="{4F0FBE56-5145-49F9-8DF8-E9E5777DB120}" presName="wedge5" presStyleLbl="node1" presStyleIdx="4" presStyleCnt="5"/>
      <dgm:spPr/>
      <dgm:t>
        <a:bodyPr/>
        <a:lstStyle/>
        <a:p>
          <a:endParaRPr lang="en-AU"/>
        </a:p>
      </dgm:t>
    </dgm:pt>
    <dgm:pt modelId="{DFB65594-2D5D-491B-8FB4-696C0A96F06E}" type="pres">
      <dgm:prSet presAssocID="{4F0FBE56-5145-49F9-8DF8-E9E5777DB12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3B0CE86-E635-4D68-A829-1E112B8895C9}" type="presOf" srcId="{F3E362E0-F228-4A96-97FE-FFFD9D51A5B1}" destId="{51C6F2B7-4806-4440-B90B-31F474244C27}" srcOrd="0" destOrd="0" presId="urn:microsoft.com/office/officeart/2005/8/layout/chart3"/>
    <dgm:cxn modelId="{47DF1920-2D3C-41E2-B494-0D6786598ECE}" srcId="{4F0FBE56-5145-49F9-8DF8-E9E5777DB120}" destId="{F41700B9-C754-4752-9CB7-7D56406E79CC}" srcOrd="2" destOrd="0" parTransId="{BD1BA903-91D4-4544-A594-B27105DF8AA3}" sibTransId="{43BD5FD5-6752-4B55-895E-7BBEE23C1A23}"/>
    <dgm:cxn modelId="{2EC46DCF-C2CA-4D4B-9E5E-CAEB78F11AA6}" type="presOf" srcId="{F2D83572-D428-436E-A960-06864A22A0D0}" destId="{41D7A734-BD30-4A38-A34B-2A9003916A21}" srcOrd="0" destOrd="0" presId="urn:microsoft.com/office/officeart/2005/8/layout/chart3"/>
    <dgm:cxn modelId="{B2F542F7-204F-4A33-869E-031EFBFC12B7}" type="presOf" srcId="{F2D83572-D428-436E-A960-06864A22A0D0}" destId="{931081D6-4D01-45F2-A61D-E409C2836840}" srcOrd="1" destOrd="0" presId="urn:microsoft.com/office/officeart/2005/8/layout/chart3"/>
    <dgm:cxn modelId="{500336A5-A3E8-423E-9E88-B50974561911}" type="presOf" srcId="{605634B9-FFAB-4AA9-8141-3A8F0DF71115}" destId="{01B79C74-0637-4E6C-836B-E9D52527AF4A}" srcOrd="0" destOrd="0" presId="urn:microsoft.com/office/officeart/2005/8/layout/chart3"/>
    <dgm:cxn modelId="{8DE8FC9D-2EDC-4255-876B-02AC7F16C8D9}" srcId="{4F0FBE56-5145-49F9-8DF8-E9E5777DB120}" destId="{29F5CCD5-ABCB-401B-88BC-DDAF81857878}" srcOrd="0" destOrd="0" parTransId="{87D9337B-61E9-4CD4-B730-B398AA10F9C5}" sibTransId="{AE4DA4A9-EE7B-4528-864B-5CFA6269F4E0}"/>
    <dgm:cxn modelId="{0640CD09-7911-4F68-813B-0671EF3B05DF}" type="presOf" srcId="{29F5CCD5-ABCB-401B-88BC-DDAF81857878}" destId="{0F745987-76A9-49D1-9338-ED5BBB428C2A}" srcOrd="1" destOrd="0" presId="urn:microsoft.com/office/officeart/2005/8/layout/chart3"/>
    <dgm:cxn modelId="{060779CA-005A-47BB-B433-810FA2EE281C}" srcId="{4F0FBE56-5145-49F9-8DF8-E9E5777DB120}" destId="{F3E362E0-F228-4A96-97FE-FFFD9D51A5B1}" srcOrd="1" destOrd="0" parTransId="{106472F2-20A8-4914-805B-73F2A537862F}" sibTransId="{4F76D848-0F67-455B-8E33-622F62A5C90C}"/>
    <dgm:cxn modelId="{49F49063-0967-4987-B9E0-BF4F928D797D}" type="presOf" srcId="{F41700B9-C754-4752-9CB7-7D56406E79CC}" destId="{0335B64B-CCEC-400D-9A3A-9D82F626A3C2}" srcOrd="1" destOrd="0" presId="urn:microsoft.com/office/officeart/2005/8/layout/chart3"/>
    <dgm:cxn modelId="{E28FF407-B582-46F2-9C95-57371FCC6B6E}" type="presOf" srcId="{F41700B9-C754-4752-9CB7-7D56406E79CC}" destId="{FE5ED48B-9DA8-4185-BF6C-42BDDC3F308D}" srcOrd="0" destOrd="0" presId="urn:microsoft.com/office/officeart/2005/8/layout/chart3"/>
    <dgm:cxn modelId="{B5B8E423-FA07-41B5-A94A-B0566DF1756D}" srcId="{4F0FBE56-5145-49F9-8DF8-E9E5777DB120}" destId="{F2D83572-D428-436E-A960-06864A22A0D0}" srcOrd="3" destOrd="0" parTransId="{8CDCE147-324F-4A9D-BB1A-2C0520E9B83A}" sibTransId="{91B40438-F782-46F5-B316-955411C1725B}"/>
    <dgm:cxn modelId="{14E08A60-1698-4568-B29F-E5B4B33E82DA}" type="presOf" srcId="{F3E362E0-F228-4A96-97FE-FFFD9D51A5B1}" destId="{804AC11C-055A-4A25-A99E-95F10BD8834A}" srcOrd="1" destOrd="0" presId="urn:microsoft.com/office/officeart/2005/8/layout/chart3"/>
    <dgm:cxn modelId="{E42D057F-C85F-43EB-BF09-9E4476775D98}" type="presOf" srcId="{605634B9-FFAB-4AA9-8141-3A8F0DF71115}" destId="{DFB65594-2D5D-491B-8FB4-696C0A96F06E}" srcOrd="1" destOrd="0" presId="urn:microsoft.com/office/officeart/2005/8/layout/chart3"/>
    <dgm:cxn modelId="{C0A8244D-7D13-4ADD-A8FD-86D60A4B107E}" type="presOf" srcId="{29F5CCD5-ABCB-401B-88BC-DDAF81857878}" destId="{0F119158-D468-40F7-B1AD-9981E098A718}" srcOrd="0" destOrd="0" presId="urn:microsoft.com/office/officeart/2005/8/layout/chart3"/>
    <dgm:cxn modelId="{FCF50C6D-6F35-43DD-AE2C-EE711BE540FB}" type="presOf" srcId="{4F0FBE56-5145-49F9-8DF8-E9E5777DB120}" destId="{A2C15905-DDB4-4CB7-BC9F-A2E2EE38EFBA}" srcOrd="0" destOrd="0" presId="urn:microsoft.com/office/officeart/2005/8/layout/chart3"/>
    <dgm:cxn modelId="{C8D5F8EC-0B2A-4C5E-B315-60222EE77092}" srcId="{4F0FBE56-5145-49F9-8DF8-E9E5777DB120}" destId="{605634B9-FFAB-4AA9-8141-3A8F0DF71115}" srcOrd="4" destOrd="0" parTransId="{84000617-AABC-4AE0-A71E-934A3666CB8A}" sibTransId="{0923E479-7AF8-4635-9444-C64E50C19C19}"/>
    <dgm:cxn modelId="{2A15874A-A2D6-41D5-9635-1B513E45917F}" type="presParOf" srcId="{A2C15905-DDB4-4CB7-BC9F-A2E2EE38EFBA}" destId="{0F119158-D468-40F7-B1AD-9981E098A718}" srcOrd="0" destOrd="0" presId="urn:microsoft.com/office/officeart/2005/8/layout/chart3"/>
    <dgm:cxn modelId="{7A30E159-DC09-46EC-9EB0-CA74D93EC82D}" type="presParOf" srcId="{A2C15905-DDB4-4CB7-BC9F-A2E2EE38EFBA}" destId="{0F745987-76A9-49D1-9338-ED5BBB428C2A}" srcOrd="1" destOrd="0" presId="urn:microsoft.com/office/officeart/2005/8/layout/chart3"/>
    <dgm:cxn modelId="{B4519DA8-0461-4C5D-BCEA-A034DB266C0F}" type="presParOf" srcId="{A2C15905-DDB4-4CB7-BC9F-A2E2EE38EFBA}" destId="{51C6F2B7-4806-4440-B90B-31F474244C27}" srcOrd="2" destOrd="0" presId="urn:microsoft.com/office/officeart/2005/8/layout/chart3"/>
    <dgm:cxn modelId="{121E9001-D317-45D8-80AA-530C9F7AD416}" type="presParOf" srcId="{A2C15905-DDB4-4CB7-BC9F-A2E2EE38EFBA}" destId="{804AC11C-055A-4A25-A99E-95F10BD8834A}" srcOrd="3" destOrd="0" presId="urn:microsoft.com/office/officeart/2005/8/layout/chart3"/>
    <dgm:cxn modelId="{CEC53373-C002-49CB-9FD2-60273E858601}" type="presParOf" srcId="{A2C15905-DDB4-4CB7-BC9F-A2E2EE38EFBA}" destId="{FE5ED48B-9DA8-4185-BF6C-42BDDC3F308D}" srcOrd="4" destOrd="0" presId="urn:microsoft.com/office/officeart/2005/8/layout/chart3"/>
    <dgm:cxn modelId="{E7A6DA86-589B-4E9A-91B9-80DCFE85DF69}" type="presParOf" srcId="{A2C15905-DDB4-4CB7-BC9F-A2E2EE38EFBA}" destId="{0335B64B-CCEC-400D-9A3A-9D82F626A3C2}" srcOrd="5" destOrd="0" presId="urn:microsoft.com/office/officeart/2005/8/layout/chart3"/>
    <dgm:cxn modelId="{2749505D-8ECE-4FAD-B895-79FCF5742B43}" type="presParOf" srcId="{A2C15905-DDB4-4CB7-BC9F-A2E2EE38EFBA}" destId="{41D7A734-BD30-4A38-A34B-2A9003916A21}" srcOrd="6" destOrd="0" presId="urn:microsoft.com/office/officeart/2005/8/layout/chart3"/>
    <dgm:cxn modelId="{1F55CE7B-8672-47FA-AA10-373F37DFF5DB}" type="presParOf" srcId="{A2C15905-DDB4-4CB7-BC9F-A2E2EE38EFBA}" destId="{931081D6-4D01-45F2-A61D-E409C2836840}" srcOrd="7" destOrd="0" presId="urn:microsoft.com/office/officeart/2005/8/layout/chart3"/>
    <dgm:cxn modelId="{B0726BDA-0758-4E80-8165-210C3586B447}" type="presParOf" srcId="{A2C15905-DDB4-4CB7-BC9F-A2E2EE38EFBA}" destId="{01B79C74-0637-4E6C-836B-E9D52527AF4A}" srcOrd="8" destOrd="0" presId="urn:microsoft.com/office/officeart/2005/8/layout/chart3"/>
    <dgm:cxn modelId="{313BABA2-B506-4705-B93F-DDBFD05D078C}" type="presParOf" srcId="{A2C15905-DDB4-4CB7-BC9F-A2E2EE38EFBA}" destId="{DFB65594-2D5D-491B-8FB4-696C0A96F06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5D543-54F3-407B-9A63-C8BD1C521497}">
      <dsp:nvSpPr>
        <dsp:cNvPr id="0" name=""/>
        <dsp:cNvSpPr/>
      </dsp:nvSpPr>
      <dsp:spPr>
        <a:xfrm>
          <a:off x="2826544" y="0"/>
          <a:ext cx="2771775" cy="2771775"/>
        </a:xfrm>
        <a:prstGeom prst="triangle">
          <a:avLst/>
        </a:prstGeom>
        <a:solidFill>
          <a:srgbClr val="4BACC6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Tax Policy &amp; Objectives</a:t>
          </a:r>
        </a:p>
      </dsp:txBody>
      <dsp:txXfrm>
        <a:off x="3519488" y="1385888"/>
        <a:ext cx="1385887" cy="1385887"/>
      </dsp:txXfrm>
    </dsp:sp>
    <dsp:sp modelId="{BBA1A798-A348-49AD-8179-1915F489FF16}">
      <dsp:nvSpPr>
        <dsp:cNvPr id="0" name=""/>
        <dsp:cNvSpPr/>
      </dsp:nvSpPr>
      <dsp:spPr>
        <a:xfrm>
          <a:off x="1440656" y="2771775"/>
          <a:ext cx="2771775" cy="2771775"/>
        </a:xfrm>
        <a:prstGeom prst="triangle">
          <a:avLst/>
        </a:prstGeom>
        <a:solidFill>
          <a:srgbClr val="4BACC6">
            <a:shade val="80000"/>
            <a:hueOff val="68408"/>
            <a:satOff val="-746"/>
            <a:lumOff val="852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Law Design &amp; Integrity</a:t>
          </a:r>
        </a:p>
      </dsp:txBody>
      <dsp:txXfrm>
        <a:off x="2133600" y="4157663"/>
        <a:ext cx="1385887" cy="1385887"/>
      </dsp:txXfrm>
    </dsp:sp>
    <dsp:sp modelId="{00D44614-3776-4D26-914E-3FEEFD1E7A52}">
      <dsp:nvSpPr>
        <dsp:cNvPr id="0" name=""/>
        <dsp:cNvSpPr/>
      </dsp:nvSpPr>
      <dsp:spPr>
        <a:xfrm rot="10800000">
          <a:off x="2826544" y="2771775"/>
          <a:ext cx="2771775" cy="2771775"/>
        </a:xfrm>
        <a:prstGeom prst="triangle">
          <a:avLst/>
        </a:prstGeom>
        <a:solidFill>
          <a:srgbClr val="4BACC6">
            <a:shade val="80000"/>
            <a:hueOff val="136816"/>
            <a:satOff val="-1492"/>
            <a:lumOff val="1705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Tax System Improvement</a:t>
          </a:r>
        </a:p>
      </dsp:txBody>
      <dsp:txXfrm rot="10800000">
        <a:off x="3519488" y="2771775"/>
        <a:ext cx="1385887" cy="1385887"/>
      </dsp:txXfrm>
    </dsp:sp>
    <dsp:sp modelId="{4869B375-270D-48AC-92AE-60FA9C18F764}">
      <dsp:nvSpPr>
        <dsp:cNvPr id="0" name=""/>
        <dsp:cNvSpPr/>
      </dsp:nvSpPr>
      <dsp:spPr>
        <a:xfrm>
          <a:off x="4212431" y="2771775"/>
          <a:ext cx="2771775" cy="2771775"/>
        </a:xfrm>
        <a:prstGeom prst="triangle">
          <a:avLst/>
        </a:prstGeom>
        <a:solidFill>
          <a:srgbClr val="4BACC6">
            <a:shade val="80000"/>
            <a:hueOff val="205224"/>
            <a:satOff val="-2238"/>
            <a:lumOff val="2557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Operation and Simplicity</a:t>
          </a:r>
        </a:p>
      </dsp:txBody>
      <dsp:txXfrm>
        <a:off x="4905375" y="4157663"/>
        <a:ext cx="1385887" cy="1385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19158-D468-40F7-B1AD-9981E098A718}">
      <dsp:nvSpPr>
        <dsp:cNvPr id="0" name=""/>
        <dsp:cNvSpPr/>
      </dsp:nvSpPr>
      <dsp:spPr>
        <a:xfrm>
          <a:off x="1965630" y="331227"/>
          <a:ext cx="4656582" cy="4656582"/>
        </a:xfrm>
        <a:prstGeom prst="pie">
          <a:avLst>
            <a:gd name="adj1" fmla="val 16200000"/>
            <a:gd name="adj2" fmla="val 2052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Board of Taxation</a:t>
          </a:r>
        </a:p>
      </dsp:txBody>
      <dsp:txXfrm>
        <a:off x="4352683" y="1026942"/>
        <a:ext cx="1579911" cy="1080992"/>
      </dsp:txXfrm>
    </dsp:sp>
    <dsp:sp modelId="{51C6F2B7-4806-4440-B90B-31F474244C27}">
      <dsp:nvSpPr>
        <dsp:cNvPr id="0" name=""/>
        <dsp:cNvSpPr/>
      </dsp:nvSpPr>
      <dsp:spPr>
        <a:xfrm>
          <a:off x="1802650" y="555740"/>
          <a:ext cx="4656582" cy="4656582"/>
        </a:xfrm>
        <a:prstGeom prst="pie">
          <a:avLst>
            <a:gd name="adj1" fmla="val 20520000"/>
            <a:gd name="adj2" fmla="val 324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Treasury</a:t>
          </a:r>
        </a:p>
      </dsp:txBody>
      <dsp:txXfrm>
        <a:off x="4846059" y="2662289"/>
        <a:ext cx="1385887" cy="1169689"/>
      </dsp:txXfrm>
    </dsp:sp>
    <dsp:sp modelId="{FE5ED48B-9DA8-4185-BF6C-42BDDC3F308D}">
      <dsp:nvSpPr>
        <dsp:cNvPr id="0" name=""/>
        <dsp:cNvSpPr/>
      </dsp:nvSpPr>
      <dsp:spPr>
        <a:xfrm>
          <a:off x="1802650" y="555740"/>
          <a:ext cx="4656582" cy="4656582"/>
        </a:xfrm>
        <a:prstGeom prst="pie">
          <a:avLst>
            <a:gd name="adj1" fmla="val 3240000"/>
            <a:gd name="adj2" fmla="val 756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ATO</a:t>
          </a:r>
        </a:p>
      </dsp:txBody>
      <dsp:txXfrm>
        <a:off x="3299408" y="4048177"/>
        <a:ext cx="1663065" cy="997839"/>
      </dsp:txXfrm>
    </dsp:sp>
    <dsp:sp modelId="{41D7A734-BD30-4A38-A34B-2A9003916A21}">
      <dsp:nvSpPr>
        <dsp:cNvPr id="0" name=""/>
        <dsp:cNvSpPr/>
      </dsp:nvSpPr>
      <dsp:spPr>
        <a:xfrm>
          <a:off x="1802650" y="555740"/>
          <a:ext cx="4656582" cy="4656582"/>
        </a:xfrm>
        <a:prstGeom prst="pie">
          <a:avLst>
            <a:gd name="adj1" fmla="val 7560000"/>
            <a:gd name="adj2" fmla="val 1188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Industry &amp; Professional Bodies</a:t>
          </a:r>
        </a:p>
      </dsp:txBody>
      <dsp:txXfrm>
        <a:off x="2024392" y="2662289"/>
        <a:ext cx="1385887" cy="1169689"/>
      </dsp:txXfrm>
    </dsp:sp>
    <dsp:sp modelId="{01B79C74-0637-4E6C-836B-E9D52527AF4A}">
      <dsp:nvSpPr>
        <dsp:cNvPr id="0" name=""/>
        <dsp:cNvSpPr/>
      </dsp:nvSpPr>
      <dsp:spPr>
        <a:xfrm>
          <a:off x="1802650" y="555740"/>
          <a:ext cx="4656582" cy="4656582"/>
        </a:xfrm>
        <a:prstGeom prst="pie">
          <a:avLst>
            <a:gd name="adj1" fmla="val 11880000"/>
            <a:gd name="adj2" fmla="val 1620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Business Community</a:t>
          </a:r>
        </a:p>
      </dsp:txBody>
      <dsp:txXfrm>
        <a:off x="2481735" y="1265315"/>
        <a:ext cx="1579911" cy="108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86104-8906-48FB-8443-9FFF615EB080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BAEEE-CEFB-4B5F-93CB-5AA039E5FA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74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8492B-D7FF-41E7-96C9-2A7EAD5BF85A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AD975-C7F1-411D-AD98-4D598E1B8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71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2432" indent="-162432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F33C-B253-4294-A9A3-7C9949FA86F9}" type="slidenum">
              <a:rPr lang="en-AU" smtClean="0"/>
              <a:t>1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3E934A-F7B9-41CF-8C55-2131C3D5FF92}" type="datetime1">
              <a:rPr lang="en-AU" smtClean="0"/>
              <a:t>27/01/2017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0354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152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737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5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Traditionally, the Board has given effect to its charter by conducting detailed technical and post-implementation reviews on specified aspects of Australia’s tax system. 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would culminate in the provision of a report to Government – sometimes consultations extended over several years. The Government would then consider the Board’s report, and would make a decision to release it to the public along with its response.  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Board’s current approach is to act as a trusted advisor to both Treasury and the Government on tax policy and design. 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focus is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 to ‘real-time’ tax policy issues – which means that Board members are contributing their business experience at a much earlier stage in the policy development process.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 will nevertheless continue to be involved in technical and post-implementation reviews as opportunities and terms of reference arise.</a:t>
            </a:r>
            <a:endParaRPr lang="en-AU" dirty="0" smtClean="0">
              <a:effectLst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dirty="0" smtClean="0">
              <a:effectLst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in this new role, the relationship between the Board and Treasury has strengthened and the Board is providing real-time advice across three broad areas: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 design</a:t>
            </a:r>
            <a:endParaRPr lang="en-AU" dirty="0" smtClean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Legislative design</a:t>
            </a:r>
            <a:endParaRPr lang="en-AU" dirty="0" smtClean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 of Australia’s tax system</a:t>
            </a:r>
            <a:endParaRPr lang="en-A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CCCEE31-1DC4-4A36-B900-74744C0A7E16}" type="datetime1">
              <a:rPr lang="en-AU" smtClean="0">
                <a:solidFill>
                  <a:prstClr val="black"/>
                </a:solidFill>
              </a:rPr>
              <a:pPr/>
              <a:t>27/01/2017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CF33C-B253-4294-A9A3-7C9949FA86F9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64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698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75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639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88209F-2E45-44B2-8B16-FD8102426A9E}" type="datetime1">
              <a:rPr lang="en-AU" smtClean="0"/>
              <a:t>27/01/2017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CF33C-B253-4294-A9A3-7C9949FA86F9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539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54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F33C-B253-4294-A9A3-7C9949FA86F9}" type="slidenum">
              <a:rPr lang="en-AU" smtClean="0"/>
              <a:t>2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6B23EF-2197-4866-892B-29D75FEF5259}" type="datetime1">
              <a:rPr lang="en-AU" smtClean="0"/>
              <a:t>27/01/2017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F33C-B253-4294-A9A3-7C9949FA86F9}" type="slidenum">
              <a:rPr lang="en-AU" smtClean="0"/>
              <a:t>3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6B23EF-2197-4866-892B-29D75FEF5259}" type="datetime1">
              <a:rPr lang="en-AU" smtClean="0"/>
              <a:t>27/01/2017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19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24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4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t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99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335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D975-C7F1-411D-AD98-4D598E1B822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72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8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45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80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22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8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19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01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00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45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04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24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8B89-7F86-4317-9A18-06CD10083218}" type="datetimeFigureOut">
              <a:rPr lang="en-AU" smtClean="0"/>
              <a:t>27/01/2017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DDDC-D925-45DD-93E3-51F12B2AF4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8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i9pb6w0KTPAhVE62MKHYoDA_8QjRwIBw&amp;url=http://greenvillesplash.com/advisoryboard/&amp;v6u=https://s-v6exp1-ds.metric.gstatic.com/gen_204?ip=192.195.49.172&amp;ts=1474604051871887&amp;auth=2s6waig42nuam22kumrd656oxcmg64xr&amp;rndm=0.8587610459449017&amp;v6s=2&amp;v6t=27953&amp;bvm=bv.133700528,d.cWw&amp;psig=AFQjCNGV2IGIttp8Lhrca95-CRBmj8TIpg&amp;ust=147469045181419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.au/url?sa=i&amp;rct=j&amp;q=&amp;esrc=s&amp;source=images&amp;cd=&amp;cad=rja&amp;uact=8&amp;ved=0ahUKEwjEkpS-5aTPAhUEzmMKHXHPCnIQjRwIBw&amp;url=https://www.upwork.com/blog/2014/10/dont-hub-simple-framework-remote-project-management/&amp;bvm=bv.133700528,d.cWw&amp;psig=AFQjCNGO3FG_KxyLGWSoN864X5id0PXBWA&amp;ust=147469616028363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TaxBoard@treasury.gov.au" TargetMode="External"/><Relationship Id="rId5" Type="http://schemas.openxmlformats.org/officeDocument/2006/relationships/hyperlink" Target="https://taxboard.ideascale.com/" TargetMode="External"/><Relationship Id="rId4" Type="http://schemas.openxmlformats.org/officeDocument/2006/relationships/hyperlink" Target="http://www.taxboard.gov.a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m.au/url?sa=i&amp;rct=j&amp;q=&amp;esrc=s&amp;frm=1&amp;source=images&amp;cd=&amp;cad=rja&amp;uact=8&amp;ved=0CAcQjRw&amp;url=http://www.cochlear.com/wps/wcm/connect/au/about/company-information/leadership-team/senior-executives&amp;ei=d6o1Vd2UIMTTmAX4gIGwBw&amp;bvm=bv.91071109,d.dGY&amp;psig=AFQjCNHvAZZU2hpB2Fi5MioGpErQIQ2cvQ&amp;ust=14296667934996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Lxbrb06TPAhVKwmMKHct0BqEQjRwIBw&amp;url=http://kikiandtea.com/2012/10/unsolicitedadvice-from-strangers/&amp;bvm=bv.133700528,d.cWw&amp;psig=AFQjCNFW8wSMqY3dEh9QU0AhTrLQzS_EHA&amp;ust=147469122598534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com.au/url?sa=i&amp;rct=j&amp;q=&amp;esrc=s&amp;source=images&amp;cd=&amp;cad=rja&amp;uact=8&amp;ved=0ahUKEwjy34790KTPAhVY5mMKHd2RCmoQjRwIBw&amp;url=http://www.peo.gov.au/learning/fact-sheets/separation-of-powers.html&amp;bvm=bv.133700528,d.cWw&amp;psig=AFQjCNG3BVUlZBQzhut6BRT3pQt2c8k06w&amp;ust=1474690660372222" TargetMode="External"/><Relationship Id="rId7" Type="http://schemas.openxmlformats.org/officeDocument/2006/relationships/hyperlink" Target="http://www.google.com.au/url?sa=i&amp;rct=j&amp;q=&amp;esrc=s&amp;source=images&amp;cd=&amp;cad=rja&amp;uact=8&amp;ved=0ahUKEwjRpoeq0qTPAhUHHGMKHVe9DXIQjRwIBw&amp;url=http://www.sujataassociates.com/License%20&amp;%20Tax%20Consultant%20Kolkata.html&amp;bvm=bv.133700528,d.cWw&amp;psig=AFQjCNGVqzxl-lxZMYnHvHpfpL64_Gd4sA&amp;ust=147469101240024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au/url?sa=i&amp;rct=j&amp;q=&amp;esrc=s&amp;source=images&amp;cd=&amp;cad=rja&amp;uact=8&amp;ved=0ahUKEwi2y6LR0aTPAhVC4WMKHeK9C3YQjRwIBw&amp;url=http://www.canstockphoto.com/illustration/tax-advisor.html&amp;bvm=bv.133700528,d.cWw&amp;psig=AFQjCNFt9arSe57m3BXsS6ix-lyL6lbmpQ&amp;ust=1474690772644838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Board of Taxation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895E-76E2-42F6-A806-3DF77F490EFD}" type="slidenum">
              <a:rPr lang="en-AU" smtClean="0">
                <a:solidFill>
                  <a:schemeClr val="tx1"/>
                </a:solidFill>
              </a:rPr>
              <a:t>1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052" name="Picture 4" descr="H:\2002\Presentations\Treasury\Board of Taxation\MAIN SL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6104" y="40466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r>
              <a:rPr lang="en-AU" kern="0" dirty="0"/>
              <a:t>The Board of Taxation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2276872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Karen Payne</a:t>
            </a:r>
          </a:p>
          <a:p>
            <a:pPr algn="ctr"/>
            <a:r>
              <a:rPr lang="en-AU" sz="4000" b="1" dirty="0"/>
              <a:t>CEO and Board Member</a:t>
            </a:r>
          </a:p>
        </p:txBody>
      </p:sp>
    </p:spTree>
    <p:extLst>
      <p:ext uri="{BB962C8B-B14F-4D97-AF65-F5344CB8AC3E}">
        <p14:creationId xmlns:p14="http://schemas.microsoft.com/office/powerpoint/2010/main" val="33632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Who Should disclose?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787208" cy="3096345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Code outlines recommended disclosures for large and medium businesses</a:t>
            </a:r>
          </a:p>
          <a:p>
            <a:r>
              <a:rPr lang="en-AU" dirty="0"/>
              <a:t>Large business - ‘TTC Australian turnover’ ≥ AUD 500m</a:t>
            </a:r>
          </a:p>
          <a:p>
            <a:r>
              <a:rPr lang="en-AU" dirty="0"/>
              <a:t>Medium business - TTC Australian turnover between AUD 100m and &lt; AUD 500m</a:t>
            </a:r>
          </a:p>
          <a:p>
            <a:r>
              <a:rPr lang="en-AU" dirty="0"/>
              <a:t>Groups can choose the level of aggregation or grouping of entities for disclosures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31" y="4337241"/>
            <a:ext cx="50405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7046912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6895E-76E2-42F6-A806-3DF77F490EF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24" y="2420888"/>
            <a:ext cx="1577752" cy="15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Role of the ATO and AASB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ATO:</a:t>
            </a:r>
          </a:p>
          <a:p>
            <a:r>
              <a:rPr lang="en-AU" dirty="0"/>
              <a:t>Centralised hosting of published TTC reports</a:t>
            </a:r>
          </a:p>
          <a:p>
            <a:r>
              <a:rPr lang="en-AU" dirty="0"/>
              <a:t>ATO will not review accuracy reports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AASB:</a:t>
            </a:r>
          </a:p>
          <a:p>
            <a:r>
              <a:rPr lang="en-AU" dirty="0"/>
              <a:t>Development of guidance material to assist businesses meeting minimum standards</a:t>
            </a:r>
          </a:p>
          <a:p>
            <a:r>
              <a:rPr lang="en-AU" dirty="0"/>
              <a:t>Establishing a common definition of effective tax rate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92" y="5509815"/>
            <a:ext cx="3456384" cy="6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6895E-76E2-42F6-A806-3DF77F490EF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Sounding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19256" cy="485740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AU" sz="2750" dirty="0"/>
              <a:t>Raise, debate and prioritise business and community sector ideas on how to improve the tax system</a:t>
            </a:r>
          </a:p>
          <a:p>
            <a:r>
              <a:rPr lang="en-AU" dirty="0" smtClean="0"/>
              <a:t>How to keep ideas progressing?</a:t>
            </a:r>
          </a:p>
          <a:p>
            <a:r>
              <a:rPr lang="en-AU" dirty="0" smtClean="0"/>
              <a:t>As </a:t>
            </a:r>
            <a:r>
              <a:rPr lang="en-AU" dirty="0"/>
              <a:t>at 31 October 2016, there are 40 Ideas posted</a:t>
            </a:r>
            <a:r>
              <a:rPr lang="en-AU" dirty="0" smtClean="0"/>
              <a:t>:</a:t>
            </a:r>
          </a:p>
          <a:p>
            <a:endParaRPr lang="en-AU" dirty="0"/>
          </a:p>
          <a:p>
            <a:pPr lvl="0"/>
            <a:endParaRPr lang="en-AU" dirty="0" smtClean="0"/>
          </a:p>
          <a:p>
            <a:pPr lvl="0"/>
            <a:endParaRPr lang="en-AU" dirty="0"/>
          </a:p>
          <a:p>
            <a:pPr lvl="0"/>
            <a:endParaRPr lang="en-AU" dirty="0" smtClean="0"/>
          </a:p>
          <a:p>
            <a:pPr lvl="0"/>
            <a:endParaRPr lang="en-AU" dirty="0"/>
          </a:p>
          <a:p>
            <a:pPr lvl="0"/>
            <a:endParaRPr lang="en-AU" dirty="0" smtClean="0"/>
          </a:p>
          <a:p>
            <a:pPr lvl="0"/>
            <a:endParaRPr lang="en-AU" dirty="0"/>
          </a:p>
          <a:p>
            <a:r>
              <a:rPr lang="en-AU" dirty="0"/>
              <a:t>The </a:t>
            </a:r>
            <a:r>
              <a:rPr lang="en-AU" dirty="0" smtClean="0"/>
              <a:t>170</a:t>
            </a:r>
            <a:r>
              <a:rPr lang="en-AU" dirty="0"/>
              <a:t>+ regulatory reform legacy ideas </a:t>
            </a:r>
            <a:r>
              <a:rPr lang="en-AU" dirty="0" smtClean="0"/>
              <a:t>have been published </a:t>
            </a:r>
            <a:r>
              <a:rPr lang="en-AU" dirty="0"/>
              <a:t>on the Board’s </a:t>
            </a:r>
            <a:r>
              <a:rPr lang="en-AU" dirty="0" smtClean="0"/>
              <a:t>website.</a:t>
            </a:r>
            <a:endParaRPr lang="en-AU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47295700"/>
              </p:ext>
            </p:extLst>
          </p:nvPr>
        </p:nvGraphicFramePr>
        <p:xfrm>
          <a:off x="683568" y="2708920"/>
          <a:ext cx="74168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55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dvisory bo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52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Board’s Current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11960" y="1600201"/>
            <a:ext cx="4474840" cy="4525963"/>
          </a:xfrm>
        </p:spPr>
        <p:txBody>
          <a:bodyPr/>
          <a:lstStyle/>
          <a:p>
            <a:r>
              <a:rPr lang="en-AU" dirty="0"/>
              <a:t>Providing real-time advice across three broad areas:</a:t>
            </a:r>
            <a:endParaRPr lang="en-US" dirty="0"/>
          </a:p>
          <a:p>
            <a:pPr lvl="1"/>
            <a:r>
              <a:rPr lang="en-AU" dirty="0"/>
              <a:t>Policy design</a:t>
            </a:r>
            <a:endParaRPr lang="en-US" dirty="0"/>
          </a:p>
          <a:p>
            <a:pPr lvl="1"/>
            <a:r>
              <a:rPr lang="en-AU" dirty="0"/>
              <a:t>Legislative design</a:t>
            </a:r>
            <a:endParaRPr lang="en-US" dirty="0"/>
          </a:p>
          <a:p>
            <a:pPr lvl="1"/>
            <a:r>
              <a:rPr lang="en-AU" dirty="0"/>
              <a:t>Administration of Australia’s tax system</a:t>
            </a:r>
            <a:endParaRPr lang="en-US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496895E-76E2-42F6-A806-3DF77F490EF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64" y="4797152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AU" sz="2400" dirty="0"/>
              <a:t>Asset merger roll-over relief</a:t>
            </a:r>
          </a:p>
          <a:p>
            <a:endParaRPr lang="en-AU" sz="1200" dirty="0"/>
          </a:p>
          <a:p>
            <a:r>
              <a:rPr lang="en-AU" sz="2400" dirty="0"/>
              <a:t>Definitions applied under State and Federal Tax Laws</a:t>
            </a:r>
          </a:p>
          <a:p>
            <a:pPr lvl="1"/>
            <a:r>
              <a:rPr lang="en-AU" sz="2400" dirty="0"/>
              <a:t>Stocktake of inconsistencies between core concepts within Federal and State tax laws which are impediments or create barriers for businesses</a:t>
            </a:r>
          </a:p>
          <a:p>
            <a:pPr lvl="1"/>
            <a:endParaRPr lang="en-AU" sz="1200" dirty="0"/>
          </a:p>
          <a:p>
            <a:r>
              <a:rPr lang="en-AU" sz="2400" dirty="0"/>
              <a:t>Alignment of tax and accounting concepts</a:t>
            </a:r>
          </a:p>
          <a:p>
            <a:pPr lvl="1"/>
            <a:r>
              <a:rPr lang="en-AU" sz="2400" dirty="0"/>
              <a:t>Targeted areas where the tax law could be aligned to accounting concepts to reduce red tape</a:t>
            </a:r>
          </a:p>
        </p:txBody>
      </p:sp>
      <p:sp>
        <p:nvSpPr>
          <p:cNvPr id="4" name="AutoShape 2" descr="Image result for project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46912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6895E-76E2-42F6-A806-3DF77F490EF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66995"/>
            <a:ext cx="3240360" cy="178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Projects </a:t>
            </a:r>
            <a:r>
              <a:rPr lang="en-AU" dirty="0" smtClean="0"/>
              <a:t>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Targeted trust simplification</a:t>
            </a:r>
          </a:p>
          <a:p>
            <a:pPr lvl="1"/>
            <a:r>
              <a:rPr lang="en-AU" dirty="0"/>
              <a:t>Review of ‘bare trust’ arrangements</a:t>
            </a:r>
          </a:p>
          <a:p>
            <a:pPr marL="457200" lvl="1" indent="0">
              <a:buNone/>
            </a:pPr>
            <a:endParaRPr lang="en-AU" sz="1400" dirty="0"/>
          </a:p>
          <a:p>
            <a:r>
              <a:rPr lang="en-AU" dirty="0"/>
              <a:t>High wealth individuals and residency</a:t>
            </a:r>
          </a:p>
          <a:p>
            <a:pPr lvl="1"/>
            <a:r>
              <a:rPr lang="en-AU" dirty="0"/>
              <a:t>Review of current residency rules for individuals in light of reports that the rules may be used by some high wealth individuals to avoid tax obligations</a:t>
            </a:r>
          </a:p>
          <a:p>
            <a:pPr marL="457200" lvl="1" indent="0">
              <a:buNone/>
            </a:pPr>
            <a:endParaRPr lang="en-AU" sz="1500" dirty="0"/>
          </a:p>
          <a:p>
            <a:r>
              <a:rPr lang="en-AU" dirty="0"/>
              <a:t>Shadow economy</a:t>
            </a:r>
          </a:p>
          <a:p>
            <a:pPr lvl="1"/>
            <a:r>
              <a:rPr lang="en-AU" dirty="0"/>
              <a:t>Responses to address tax avoidance through the cash and shadow economy</a:t>
            </a:r>
          </a:p>
          <a:p>
            <a:pPr marL="457200" lvl="1" indent="0">
              <a:buNone/>
            </a:pPr>
            <a:endParaRPr lang="en-AU" sz="1500" dirty="0"/>
          </a:p>
          <a:p>
            <a:r>
              <a:rPr lang="en-AU" dirty="0"/>
              <a:t>Tax and the sharing economy</a:t>
            </a:r>
          </a:p>
          <a:p>
            <a:pPr lvl="1"/>
            <a:r>
              <a:rPr lang="en-AU" dirty="0"/>
              <a:t>Consider ways in which Australia should tax the sharing </a:t>
            </a:r>
            <a:r>
              <a:rPr lang="en-AU" dirty="0" smtClean="0"/>
              <a:t>economy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46912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6895E-76E2-42F6-A806-3DF77F490EF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Projects (cont’d)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Hybrid Mismatch Rules and Regulatory Capital</a:t>
            </a:r>
          </a:p>
          <a:p>
            <a:pPr lvl="1"/>
            <a:r>
              <a:rPr lang="en-AU" dirty="0" smtClean="0"/>
              <a:t>Finalising Report</a:t>
            </a:r>
          </a:p>
          <a:p>
            <a:r>
              <a:rPr lang="en-AU" dirty="0" smtClean="0"/>
              <a:t>Collective Investment Vehicles</a:t>
            </a:r>
          </a:p>
          <a:p>
            <a:pPr lvl="1"/>
            <a:r>
              <a:rPr lang="en-AU" dirty="0" smtClean="0"/>
              <a:t>Board to provide its response to Minister on Treasury Consultation Paper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1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81" y="1700808"/>
            <a:ext cx="4000444" cy="2952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How to </a:t>
            </a:r>
            <a:r>
              <a:rPr lang="en-AU" dirty="0" smtClean="0"/>
              <a:t>Keep in Contact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Online: </a:t>
            </a:r>
          </a:p>
          <a:p>
            <a:pPr marL="0" indent="0">
              <a:buNone/>
            </a:pPr>
            <a:r>
              <a:rPr lang="en-AU" dirty="0">
                <a:hlinkClick r:id="rId4"/>
              </a:rPr>
              <a:t>www.taxboard.gov.au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Sounding Board:</a:t>
            </a:r>
          </a:p>
          <a:p>
            <a:pPr marL="0" indent="0">
              <a:buNone/>
            </a:pPr>
            <a:r>
              <a:rPr lang="en-AU" dirty="0">
                <a:hlinkClick r:id="rId5"/>
              </a:rPr>
              <a:t>https://taxboard.ideascale.com/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Email:</a:t>
            </a:r>
          </a:p>
          <a:p>
            <a:pPr marL="0" indent="0">
              <a:buNone/>
            </a:pPr>
            <a:r>
              <a:rPr lang="en-AU" dirty="0">
                <a:hlinkClick r:id="rId6"/>
              </a:rPr>
              <a:t>TaxBoard@treasury.gov.au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Twitter:</a:t>
            </a:r>
          </a:p>
          <a:p>
            <a:pPr marL="0" indent="0">
              <a:buNone/>
            </a:pPr>
            <a:r>
              <a:rPr lang="en-AU" dirty="0"/>
              <a:t>@</a:t>
            </a:r>
            <a:r>
              <a:rPr lang="en-AU" dirty="0" err="1"/>
              <a:t>taxboard_au</a:t>
            </a:r>
            <a:endParaRPr lang="en-AU" dirty="0"/>
          </a:p>
          <a:p>
            <a:pPr algn="ctr"/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895E-76E2-42F6-A806-3DF77F490EFD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8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655393" cy="295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AU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827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171400"/>
            <a:ext cx="8229600" cy="1143000"/>
          </a:xfrm>
        </p:spPr>
        <p:txBody>
          <a:bodyPr/>
          <a:lstStyle/>
          <a:p>
            <a:r>
              <a:rPr lang="en-AU" dirty="0"/>
              <a:t>Board of Taxation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895E-76E2-42F6-A806-3DF77F490EFD}" type="slidenum">
              <a:rPr lang="en-AU" smtClean="0"/>
              <a:t>2</a:t>
            </a:fld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68188"/>
              </p:ext>
            </p:extLst>
          </p:nvPr>
        </p:nvGraphicFramePr>
        <p:xfrm>
          <a:off x="1331640" y="692696"/>
          <a:ext cx="6840760" cy="303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3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Michael</a:t>
                      </a:r>
                      <a:r>
                        <a:rPr lang="en-AU" baseline="0" dirty="0"/>
                        <a:t> Andrew AO  (VIC)</a:t>
                      </a:r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John</a:t>
                      </a:r>
                      <a:r>
                        <a:rPr lang="en-AU" baseline="0" dirty="0"/>
                        <a:t> Emerson AM  (VIC)</a:t>
                      </a:r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59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5768">
                <a:tc>
                  <a:txBody>
                    <a:bodyPr/>
                    <a:lstStyle/>
                    <a:p>
                      <a:pPr algn="ctr"/>
                      <a:r>
                        <a:rPr lang="en-AU" b="1" i="1" dirty="0"/>
                        <a:t>Chair</a:t>
                      </a:r>
                      <a:r>
                        <a:rPr lang="en-AU" baseline="0" dirty="0"/>
                        <a:t> </a:t>
                      </a:r>
                      <a:br>
                        <a:rPr lang="en-AU" baseline="0" dirty="0"/>
                      </a:br>
                      <a:r>
                        <a:rPr lang="en-AU" dirty="0"/>
                        <a:t>Former</a:t>
                      </a:r>
                      <a:r>
                        <a:rPr lang="en-AU" baseline="0" dirty="0"/>
                        <a:t> global chair, KPMG </a:t>
                      </a:r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i="1" dirty="0"/>
                        <a:t>Deputy Chair</a:t>
                      </a:r>
                      <a:r>
                        <a:rPr lang="en-AU" b="1" i="1" baseline="0" dirty="0"/>
                        <a:t> </a:t>
                      </a:r>
                      <a:br>
                        <a:rPr lang="en-AU" b="1" i="1" baseline="0" dirty="0"/>
                      </a:br>
                      <a:r>
                        <a:rPr lang="en-AU" baseline="0" dirty="0"/>
                        <a:t>Consultant, Herbert Smith Freehills,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/>
                        <a:t>Not for profits</a:t>
                      </a:r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Picture 4" descr="Photo of Michael Andrew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114756"/>
            <a:ext cx="1460024" cy="16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web/sites/rg/bots/board/Board%20Members/Photo%20-%20Pics/John%20Emerson%20-%20colour%202015%20-%20hsf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3706" r="12589" b="50375"/>
          <a:stretch/>
        </p:blipFill>
        <p:spPr bwMode="auto">
          <a:xfrm>
            <a:off x="5364088" y="1114756"/>
            <a:ext cx="1676468" cy="1610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66381"/>
              </p:ext>
            </p:extLst>
          </p:nvPr>
        </p:nvGraphicFramePr>
        <p:xfrm>
          <a:off x="457200" y="3861048"/>
          <a:ext cx="8291265" cy="28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Mark </a:t>
                      </a:r>
                      <a:r>
                        <a:rPr lang="en-AU" dirty="0" err="1"/>
                        <a:t>Pizzacalla</a:t>
                      </a:r>
                      <a:r>
                        <a:rPr lang="en-AU" dirty="0"/>
                        <a:t>  (VIC)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Karen Payne  (NSW)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Neville Mitchell  (NSW)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426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/>
                        <a:t>Partner-in-charge, Private Clients, BDO</a:t>
                      </a:r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Board Member and</a:t>
                      </a:r>
                      <a:r>
                        <a:rPr lang="en-AU" baseline="0" dirty="0"/>
                        <a:t> CEO</a:t>
                      </a:r>
                      <a:r>
                        <a:rPr lang="en-AU" dirty="0"/>
                        <a:t/>
                      </a:r>
                      <a:br>
                        <a:rPr lang="en-AU" dirty="0"/>
                      </a:br>
                      <a:r>
                        <a:rPr lang="en-AU" sz="1600" dirty="0"/>
                        <a:t>Former Partner, Minter Ellison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/>
                        <a:t>CFO, Cochlear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/>
                        <a:t>President, G100</a:t>
                      </a:r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916" y="4339065"/>
            <a:ext cx="1331520" cy="153820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8707" y="4353106"/>
            <a:ext cx="1454859" cy="152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http://www.cochlear.com/wps/wcm/connect/87499b23-d601-4283-a89a-b79d3ed480e0/corporate_seniorexecutives_nevillemitchell_338x225_33.3kb.jpg?MOD=AJPERES&amp;CACHEID=87499b23-d601-4283-a89a-b79d3ed480e0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19" r="7957"/>
          <a:stretch/>
        </p:blipFill>
        <p:spPr bwMode="auto">
          <a:xfrm>
            <a:off x="6444208" y="4353107"/>
            <a:ext cx="1534602" cy="15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53882"/>
              </p:ext>
            </p:extLst>
          </p:nvPr>
        </p:nvGraphicFramePr>
        <p:xfrm>
          <a:off x="477242" y="503632"/>
          <a:ext cx="8291265" cy="28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Craig </a:t>
                      </a:r>
                      <a:r>
                        <a:rPr lang="en-AU" dirty="0" err="1"/>
                        <a:t>Yaxley</a:t>
                      </a:r>
                      <a:r>
                        <a:rPr lang="en-AU" dirty="0"/>
                        <a:t>  (WA)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Ann-Maree Wolff  (QLD)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Peggy</a:t>
                      </a:r>
                      <a:r>
                        <a:rPr lang="en-AU" baseline="0" dirty="0"/>
                        <a:t> Lau Flux  (SA)</a:t>
                      </a:r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426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Lead Tax Partner, WA KPMG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Asia Pacific Head of Tax</a:t>
                      </a:r>
                      <a:br>
                        <a:rPr lang="en-AU" dirty="0"/>
                      </a:br>
                      <a:r>
                        <a:rPr lang="en-AU" baseline="0" dirty="0"/>
                        <a:t>Rio Tinto</a:t>
                      </a:r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Council member</a:t>
                      </a:r>
                      <a:br>
                        <a:rPr lang="en-AU" dirty="0"/>
                      </a:br>
                      <a:r>
                        <a:rPr lang="en-AU" dirty="0"/>
                        <a:t>Flinders</a:t>
                      </a:r>
                      <a:r>
                        <a:rPr lang="en-AU" baseline="0" dirty="0"/>
                        <a:t> University</a:t>
                      </a:r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895E-76E2-42F6-A806-3DF77F490EFD}" type="slidenum">
              <a:rPr lang="en-AU" smtClean="0"/>
              <a:t>3</a:t>
            </a:fld>
            <a:endParaRPr lang="en-AU" dirty="0"/>
          </a:p>
        </p:txBody>
      </p:sp>
      <p:pic>
        <p:nvPicPr>
          <p:cNvPr id="1032" name="Picture 8" descr="Photo of Peggy Lau-Fl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946" y="1008544"/>
            <a:ext cx="1228429" cy="14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 of Craig Yax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745" y="1008544"/>
            <a:ext cx="1106350" cy="14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34"/>
          <a:stretch/>
        </p:blipFill>
        <p:spPr>
          <a:xfrm>
            <a:off x="3979458" y="1064852"/>
            <a:ext cx="1286834" cy="150005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30187"/>
              </p:ext>
            </p:extLst>
          </p:nvPr>
        </p:nvGraphicFramePr>
        <p:xfrm>
          <a:off x="477242" y="3573016"/>
          <a:ext cx="8291265" cy="282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John Fraser  (ACT)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Chris Jordan AO  (NSW)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Peter</a:t>
                      </a:r>
                      <a:r>
                        <a:rPr lang="en-AU" baseline="0" dirty="0"/>
                        <a:t> Quiggin PSM  (ACT)</a:t>
                      </a:r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426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AU" baseline="0" dirty="0"/>
                        <a:t>Treasury Secretary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/>
                        <a:t>(ex-officio)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Commissioner of Taxation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/>
                        <a:t>(ex-officio)</a:t>
                      </a: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First</a:t>
                      </a:r>
                      <a:r>
                        <a:rPr lang="en-AU" baseline="0" dirty="0"/>
                        <a:t> Parliamentary Counsel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/>
                        <a:t>(ex-officio)</a:t>
                      </a:r>
                    </a:p>
                  </a:txBody>
                  <a:tcPr marL="96819" marR="968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2"/>
          <p:cNvPicPr preferRelativeResize="0"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952"/>
          <a:stretch/>
        </p:blipFill>
        <p:spPr bwMode="auto">
          <a:xfrm>
            <a:off x="1171355" y="4077072"/>
            <a:ext cx="1465914" cy="147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hoto of Chris Jordan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458" y="4077072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hoto of Peter Quiggin PSM"/>
          <p:cNvPicPr preferRelativeResize="0">
            <a:picLocks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4077072"/>
            <a:ext cx="1323842" cy="14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Function of the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Provide advice to the Minister (currently Minister for Revenue and Financial Services and the Treasurer) on:</a:t>
            </a:r>
          </a:p>
          <a:p>
            <a:pPr lvl="1"/>
            <a:r>
              <a:rPr lang="en-AU" sz="2200" dirty="0"/>
              <a:t>Quality and effectiveness of tax legislation including processes for its development and community consultation;</a:t>
            </a:r>
          </a:p>
          <a:p>
            <a:pPr lvl="1"/>
            <a:r>
              <a:rPr lang="en-AU" sz="2200" dirty="0"/>
              <a:t>General integrity and function of the tax system;</a:t>
            </a:r>
          </a:p>
          <a:p>
            <a:pPr lvl="1"/>
            <a:r>
              <a:rPr lang="en-AU" sz="2200" dirty="0"/>
              <a:t>Research and other studies; and</a:t>
            </a:r>
          </a:p>
          <a:p>
            <a:pPr lvl="1"/>
            <a:r>
              <a:rPr lang="en-AU" sz="2200" dirty="0"/>
              <a:t>Other taxation matters.</a:t>
            </a:r>
          </a:p>
        </p:txBody>
      </p:sp>
      <p:sp>
        <p:nvSpPr>
          <p:cNvPr id="4" name="AutoShape 2" descr="Image result for advic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4424"/>
            <a:ext cx="3456384" cy="25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Board in Context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8424863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1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Board in Context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8424863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83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7524654" cy="792163"/>
          </a:xfrm>
        </p:spPr>
        <p:txBody>
          <a:bodyPr/>
          <a:lstStyle/>
          <a:p>
            <a:r>
              <a:rPr lang="en-AU" dirty="0"/>
              <a:t>We are an Advisory Board</a:t>
            </a:r>
          </a:p>
        </p:txBody>
      </p:sp>
      <p:pic>
        <p:nvPicPr>
          <p:cNvPr id="2050" name="Picture 2" descr="Image result for Separation of powers austral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748935" cy="465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7046912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6895E-76E2-42F6-A806-3DF77F490EF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 descr="Image result for tax advisor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575" y="1268760"/>
            <a:ext cx="2286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ax consultan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648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Voluntary Tax Transparency Code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312368" cy="220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1268760"/>
            <a:ext cx="7787208" cy="3096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The Board noted that it would like to see a greater take-up of the Code, in particular by private sector companies and foreign multinationals </a:t>
            </a:r>
            <a:endParaRPr lang="en-AU" dirty="0" smtClean="0"/>
          </a:p>
          <a:p>
            <a:r>
              <a:rPr lang="en-AU" dirty="0" smtClean="0"/>
              <a:t>It </a:t>
            </a:r>
            <a:r>
              <a:rPr lang="en-AU" dirty="0"/>
              <a:t>is not possible to make direct comparisons between the Board’s register of companies and the ATO’s corporate taxpayer list, since the Voluntary Code is usually prepared to encompass a group of companies which represents many companies on the ATO list. </a:t>
            </a:r>
            <a:r>
              <a:rPr lang="en-AU" dirty="0" smtClean="0"/>
              <a:t>Groups can choose the level of aggregation or grouping of entities for disclosures.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29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Current state of play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3052936"/>
          </a:xfrm>
        </p:spPr>
        <p:txBody>
          <a:bodyPr>
            <a:noAutofit/>
          </a:bodyPr>
          <a:lstStyle/>
          <a:p>
            <a:r>
              <a:rPr lang="en-AU" sz="2400" dirty="0" smtClean="0"/>
              <a:t>To date, there are </a:t>
            </a:r>
            <a:r>
              <a:rPr lang="en-AU" sz="2400" b="1" dirty="0" smtClean="0"/>
              <a:t>52 organisations </a:t>
            </a:r>
            <a:r>
              <a:rPr lang="en-AU" sz="2400" dirty="0" smtClean="0"/>
              <a:t>indicating </a:t>
            </a:r>
            <a:r>
              <a:rPr lang="en-AU" sz="2400" dirty="0"/>
              <a:t> </a:t>
            </a:r>
            <a:r>
              <a:rPr lang="en-AU" sz="2400" dirty="0" smtClean="0"/>
              <a:t>                their intention to adopt the code.</a:t>
            </a:r>
          </a:p>
          <a:p>
            <a:r>
              <a:rPr lang="en-AU" sz="2400" dirty="0" smtClean="0"/>
              <a:t>Last month the CTA resurveyed its membership showing </a:t>
            </a:r>
            <a:r>
              <a:rPr lang="en-AU" sz="2400" b="1" dirty="0" smtClean="0"/>
              <a:t>67 groups </a:t>
            </a:r>
            <a:r>
              <a:rPr lang="en-AU" sz="2400" dirty="0" smtClean="0"/>
              <a:t>(and 95 entities that are listed) have either notified the Board of Tax or are in the process of getting internal approvals for the adoption of the code. </a:t>
            </a:r>
          </a:p>
          <a:p>
            <a:r>
              <a:rPr lang="en-AU" sz="2400" dirty="0" smtClean="0"/>
              <a:t>The 67 groups translate to coverage of the following:</a:t>
            </a:r>
            <a:endParaRPr lang="en-A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8" y="260649"/>
            <a:ext cx="207437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32650"/>
              </p:ext>
            </p:extLst>
          </p:nvPr>
        </p:nvGraphicFramePr>
        <p:xfrm>
          <a:off x="1331640" y="4725143"/>
          <a:ext cx="5904657" cy="161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219"/>
                <a:gridCol w="2136237"/>
                <a:gridCol w="1800201"/>
              </a:tblGrid>
              <a:tr h="538859">
                <a:tc gridSpan="3">
                  <a:txBody>
                    <a:bodyPr/>
                    <a:lstStyle/>
                    <a:p>
                      <a:r>
                        <a:rPr lang="en-AU" dirty="0" smtClean="0"/>
                        <a:t>67 non-private</a:t>
                      </a:r>
                      <a:r>
                        <a:rPr lang="en-AU" baseline="0" dirty="0" smtClean="0"/>
                        <a:t> groups with turnover &gt; $100m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38859">
                <a:tc>
                  <a:txBody>
                    <a:bodyPr/>
                    <a:lstStyle/>
                    <a:p>
                      <a:r>
                        <a:rPr lang="en-AU" dirty="0" smtClean="0"/>
                        <a:t>% of total income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% of taxable income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%</a:t>
                      </a:r>
                      <a:r>
                        <a:rPr lang="en-AU" baseline="0" dirty="0" smtClean="0"/>
                        <a:t> of tax payable</a:t>
                      </a:r>
                      <a:endParaRPr lang="en-AU" dirty="0"/>
                    </a:p>
                  </a:txBody>
                  <a:tcPr/>
                </a:tc>
              </a:tr>
              <a:tr h="538859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43%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64%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62%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3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/>
    <Synchronization>Asynchronous</Synchronization>
    <Type>10003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3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10009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9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Asynchronous</Synchronization>
    <Type>10103</Type>
    <SequenceNumber>10000</SequenceNumber>
    <Url/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102</Type>
    <SequenceNumber>10000</SequenceNumber>
    <Url/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10105</Type>
    <SequenceNumber>10000</SequenceNumber>
    <Url/>
    <Assembly>RecordPoint.Active.UI, Version=1.0.0.0, Culture=neutral, PublicKeyToken=d49476ae5b650bf3</Assembly>
    <Class>RecordPoint.Active.UI.Events.WorkflowListEventReceiver</Class>
    <Data/>
    <Filter/>
  </Receiver>
  <Receiver>
    <Name/>
    <Synchronization>Synchronous</Synchronization>
    <Type>105</Type>
    <SequenceNumber>10000</SequenceNumber>
    <Url/>
    <Assembly>RecordPoint.Active.UI, Version=1.0.0.0, Culture=neutral, PublicKeyToken=d49476ae5b650bf3</Assembly>
    <Class>RecordPoint.Active.UI.Events.WorkflowListEventReceiver</Class>
    <Data/>
    <Filter/>
  </Receiver>
  <Receiver>
    <Name/>
    <Synchronization>Asynchronous</Synchronization>
    <Type>10002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  <Receiver>
    <Name/>
    <Synchronization>Synchronous</Synchronization>
    <Type>2</Type>
    <SequenceNumber>10000</SequenceNumber>
    <Url/>
    <Assembly>RecordPoint.Active.UI, Version=1.0.0.0, Culture=neutral, PublicKeyToken=d49476ae5b650bf3</Assembly>
    <Class>RecordPoint.Active.UI.Events.WorkflowItemEventReceiver</Class>
    <Data/>
    <Filter/>
  </Receiver>
</spe:Receivers>
</file>

<file path=customXml/item2.xml><?xml version="1.0" encoding="utf-8"?>
<?mso-contentType ?>
<p:Policy xmlns:p="office.server.policy" id="" local="true">
  <p:Name>Treasury Document</p:Name>
  <p:Description/>
  <p:Statement/>
  <p:PolicyItems>
    <p:PolicyItem featureId="Microsoft.Office.RecordsManagement.PolicyFeatures.PolicyAudit" staticId="0x01010036BB8DE7EC542E42A8B2E98CC20CB697|1757814118" UniqueId="069e7114-c113-40ac-b5d9-743a6101772e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b508a4dc5e84436a0fe496b536466aa xmlns="9f7bc583-7cbe-45b9-a2bd-8bbb6543b3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TSY RA-9203 - Destroy 6 years after action completed</TermName>
          <TermId xmlns="http://schemas.microsoft.com/office/infopath/2007/PartnerControls">0e235a37-da3a-4269-801d-73ef422d5a70</TermId>
        </TermInfo>
      </Terms>
    </lb508a4dc5e84436a0fe496b536466aa>
    <IconOverlay xmlns="http://schemas.microsoft.com/sharepoint/v4" xsi:nil="true"/>
    <TaxCatchAll xmlns="9f7bc583-7cbe-45b9-a2bd-8bbb6543b37e">
      <Value>64</Value>
    </TaxCatchAll>
    <_dlc_DocId xmlns="9f7bc583-7cbe-45b9-a2bd-8bbb6543b37e">2016RG-355-2535</_dlc_DocId>
    <_dlc_DocIdUrl xmlns="9f7bc583-7cbe-45b9-a2bd-8bbb6543b37e">
      <Url>http://tweb/sites/rg/bots/projects/_layouts/15/DocIdRedir.aspx?ID=2016RG-355-2535</Url>
      <Description>2016RG-355-2535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Treasury Document" ma:contentTypeID="0x01010036BB8DE7EC542E42A8B2E98CC20CB697007F2E04CA2AAA104DB2D93AC73B6CBA42" ma:contentTypeVersion="232" ma:contentTypeDescription="" ma:contentTypeScope="" ma:versionID="661a5db234f64df1cac49ff705fc92d1">
  <xsd:schema xmlns:xsd="http://www.w3.org/2001/XMLSchema" xmlns:xs="http://www.w3.org/2001/XMLSchema" xmlns:p="http://schemas.microsoft.com/office/2006/metadata/properties" xmlns:ns1="http://schemas.microsoft.com/sharepoint/v3" xmlns:ns2="9f7bc583-7cbe-45b9-a2bd-8bbb6543b37e" xmlns:ns4="http://schemas.microsoft.com/sharepoint/v4" targetNamespace="http://schemas.microsoft.com/office/2006/metadata/properties" ma:root="true" ma:fieldsID="38431cb0f8e40174b0b05233ed2e9f6e" ns1:_="" ns2:_="" ns4:_="">
    <xsd:import namespace="http://schemas.microsoft.com/sharepoint/v3"/>
    <xsd:import namespace="9f7bc583-7cbe-45b9-a2bd-8bbb6543b37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lb508a4dc5e84436a0fe496b536466aa" minOccurs="0"/>
                <xsd:element ref="ns2:TaxCatchAll" minOccurs="0"/>
                <xsd:element ref="ns2:TaxCatchAllLabel" minOccurs="0"/>
                <xsd:element ref="ns1:_dlc_Exempt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bc583-7cbe-45b9-a2bd-8bbb6543b3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b508a4dc5e84436a0fe496b536466aa" ma:index="11" nillable="true" ma:taxonomy="true" ma:internalName="lb508a4dc5e84436a0fe496b536466aa" ma:taxonomyFieldName="TSYRecordClass" ma:displayName="Record Class" ma:readOnly="false" ma:default="18;#GRA26-21135 - Retain as national archives|f1e1d764-3604-4ca6-bc54-6b106e291d6f" ma:fieldId="{5b508a4d-c5e8-4436-a0fe-496b536466aa}" ma:sspId="77b7a547-5880-464f-83f8-cefe583c3af4" ma:termSetId="8c8a1de6-dea5-4e66-bd5a-b7b3daae0f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a5426e91-c895-42ba-91bf-fe5e23c4f0ec}" ma:internalName="TaxCatchAll" ma:showField="CatchAllData" ma:web="9f7bc583-7cbe-45b9-a2bd-8bbb6543b3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5426e91-c895-42ba-91bf-fe5e23c4f0ec}" ma:internalName="TaxCatchAllLabel" ma:readOnly="true" ma:showField="CatchAllDataLabel" ma:web="9f7bc583-7cbe-45b9-a2bd-8bbb6543b3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005B53-2591-4D4D-A124-8ED0CA6E00C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E111840-A804-41CC-A27B-AE6768889317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854C4F0C-7E88-475A-BF11-4863DC6FEC65}">
  <ds:schemaRefs>
    <ds:schemaRef ds:uri="http://purl.org/dc/terms/"/>
    <ds:schemaRef ds:uri="http://purl.org/dc/dcmitype/"/>
    <ds:schemaRef ds:uri="http://schemas.microsoft.com/sharepoint/v4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f7bc583-7cbe-45b9-a2bd-8bbb6543b37e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FA358D5-A405-485D-849E-AF72C701A67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0F871AE-C139-4213-8775-C853A374AD00}"/>
</file>

<file path=docProps/app.xml><?xml version="1.0" encoding="utf-8"?>
<Properties xmlns="http://schemas.openxmlformats.org/officeDocument/2006/extended-properties" xmlns:vt="http://schemas.openxmlformats.org/officeDocument/2006/docPropsVTypes">
  <Template>Treasury Grayscale</Template>
  <TotalTime>19464</TotalTime>
  <Words>932</Words>
  <Application>Microsoft Office PowerPoint</Application>
  <PresentationFormat>On-screen Show (4:3)</PresentationFormat>
  <Paragraphs>202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Board of Taxation</vt:lpstr>
      <vt:lpstr>Board of Taxation 2016</vt:lpstr>
      <vt:lpstr>PowerPoint Presentation</vt:lpstr>
      <vt:lpstr>Function of the Board</vt:lpstr>
      <vt:lpstr>The Board in Context</vt:lpstr>
      <vt:lpstr>The Board in Context</vt:lpstr>
      <vt:lpstr>We are an Advisory Board</vt:lpstr>
      <vt:lpstr>Voluntary Tax Transparency Code</vt:lpstr>
      <vt:lpstr>Current state of play</vt:lpstr>
      <vt:lpstr>Who Should disclose?</vt:lpstr>
      <vt:lpstr>Role of the ATO and AASB</vt:lpstr>
      <vt:lpstr>Sounding Board</vt:lpstr>
      <vt:lpstr>The Board’s Current Approach</vt:lpstr>
      <vt:lpstr>Projects</vt:lpstr>
      <vt:lpstr>Projects (cont’d)</vt:lpstr>
      <vt:lpstr>Projects (cont’d)</vt:lpstr>
      <vt:lpstr>How to Keep in Contact</vt:lpstr>
      <vt:lpstr>Questions?</vt:lpstr>
    </vt:vector>
  </TitlesOfParts>
  <Company>Australian Government - The Treasury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 powerpoint presentation_general_15022016</dc:title>
  <dc:creator>Watman, Amelia</dc:creator>
  <cp:lastModifiedBy>Atkinson, Paul</cp:lastModifiedBy>
  <cp:revision>411</cp:revision>
  <cp:lastPrinted>2016-11-14T05:38:52Z</cp:lastPrinted>
  <dcterms:created xsi:type="dcterms:W3CDTF">2016-01-07T04:06:34Z</dcterms:created>
  <dcterms:modified xsi:type="dcterms:W3CDTF">2017-01-26T23:40:33Z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1619239373</vt:i4>
  </property>
  <property fmtid="{D5CDD505-2E9C-101B-9397-08002B2CF9AE}" pid="3" name="_NewReviewCycle">
    <vt:lpwstr/>
  </property>
  <property fmtid="{D5CDD505-2E9C-101B-9397-08002B2CF9AE}" pid="4" name="_EmailSubject">
    <vt:lpwstr>BoT PowerPoint Presentation</vt:lpwstr>
  </property>
  <property fmtid="{D5CDD505-2E9C-101B-9397-08002B2CF9AE}" pid="5" name="_AuthorEmail">
    <vt:lpwstr>Jean.Tsikleas@TREASURY.GOV.AU</vt:lpwstr>
  </property>
  <property fmtid="{D5CDD505-2E9C-101B-9397-08002B2CF9AE}" pid="6" name="_AuthorEmailDisplayName">
    <vt:lpwstr>Tsikleas, Jean</vt:lpwstr>
  </property>
  <property fmtid="{D5CDD505-2E9C-101B-9397-08002B2CF9AE}" pid="7" name="ContentTypeId">
    <vt:lpwstr>0x01010036BB8DE7EC542E42A8B2E98CC20CB697007F2E04CA2AAA104DB2D93AC73B6CBA42</vt:lpwstr>
  </property>
  <property fmtid="{D5CDD505-2E9C-101B-9397-08002B2CF9AE}" pid="8" name="_dlc_DocIdItemGuid">
    <vt:lpwstr>46bb252a-930f-461d-aa58-da8831c88c54</vt:lpwstr>
  </property>
  <property fmtid="{D5CDD505-2E9C-101B-9397-08002B2CF9AE}" pid="9" name="TSYRecordClass">
    <vt:lpwstr>64;#TSY RA-9203 - Destroy 6 years after action completed|0e235a37-da3a-4269-801d-73ef422d5a70</vt:lpwstr>
  </property>
  <property fmtid="{D5CDD505-2E9C-101B-9397-08002B2CF9AE}" pid="10" name="RecordPoint_WorkflowType">
    <vt:lpwstr>ActiveSubmitStub</vt:lpwstr>
  </property>
  <property fmtid="{D5CDD505-2E9C-101B-9397-08002B2CF9AE}" pid="11" name="RecordPoint_ActiveItemSiteId">
    <vt:lpwstr>{5b52b9a5-e5b2-4521-8814-a1e24ca2869d}</vt:lpwstr>
  </property>
  <property fmtid="{D5CDD505-2E9C-101B-9397-08002B2CF9AE}" pid="12" name="RecordPoint_ActiveItemListId">
    <vt:lpwstr>{a7491f13-9f9a-4c60-b614-44fbdc7620af}</vt:lpwstr>
  </property>
  <property fmtid="{D5CDD505-2E9C-101B-9397-08002B2CF9AE}" pid="13" name="RecordPoint_ActiveItemUniqueId">
    <vt:lpwstr>{a7c4279e-a348-4fbb-b9cf-09cf3aebcf95}</vt:lpwstr>
  </property>
  <property fmtid="{D5CDD505-2E9C-101B-9397-08002B2CF9AE}" pid="14" name="RecordPoint_ActiveItemWebId">
    <vt:lpwstr>{457ff61d-75fe-4adf-84ee-bc8db51a93d4}</vt:lpwstr>
  </property>
  <property fmtid="{D5CDD505-2E9C-101B-9397-08002B2CF9AE}" pid="15" name="_PreviousAdHocReviewCycleID">
    <vt:i4>-845613235</vt:i4>
  </property>
  <property fmtid="{D5CDD505-2E9C-101B-9397-08002B2CF9AE}" pid="16" name="RecordPoint_SubmissionDate">
    <vt:lpwstr/>
  </property>
  <property fmtid="{D5CDD505-2E9C-101B-9397-08002B2CF9AE}" pid="17" name="RecordPoint_RecordNumberSubmitted">
    <vt:lpwstr>R0001149623</vt:lpwstr>
  </property>
  <property fmtid="{D5CDD505-2E9C-101B-9397-08002B2CF9AE}" pid="18" name="RecordPoint_ActiveItemMoved">
    <vt:lpwstr/>
  </property>
  <property fmtid="{D5CDD505-2E9C-101B-9397-08002B2CF9AE}" pid="19" name="RecordPoint_RecordFormat">
    <vt:lpwstr/>
  </property>
  <property fmtid="{D5CDD505-2E9C-101B-9397-08002B2CF9AE}" pid="20" name="RecordPoint_SubmissionCompleted">
    <vt:lpwstr>2016-11-14T16:51:38.8661774+11:00</vt:lpwstr>
  </property>
</Properties>
</file>