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7"/>
  </p:notesMasterIdLst>
  <p:handoutMasterIdLst>
    <p:handoutMasterId r:id="rId28"/>
  </p:handoutMasterIdLst>
  <p:sldIdLst>
    <p:sldId id="257" r:id="rId7"/>
    <p:sldId id="360" r:id="rId8"/>
    <p:sldId id="368" r:id="rId9"/>
    <p:sldId id="364" r:id="rId10"/>
    <p:sldId id="358" r:id="rId11"/>
    <p:sldId id="359" r:id="rId12"/>
    <p:sldId id="372" r:id="rId13"/>
    <p:sldId id="371" r:id="rId14"/>
    <p:sldId id="374" r:id="rId15"/>
    <p:sldId id="369" r:id="rId16"/>
    <p:sldId id="370" r:id="rId17"/>
    <p:sldId id="321" r:id="rId18"/>
    <p:sldId id="362" r:id="rId19"/>
    <p:sldId id="373" r:id="rId20"/>
    <p:sldId id="361" r:id="rId21"/>
    <p:sldId id="363" r:id="rId22"/>
    <p:sldId id="357" r:id="rId23"/>
    <p:sldId id="367" r:id="rId24"/>
    <p:sldId id="267" r:id="rId25"/>
    <p:sldId id="355" r:id="rId26"/>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tman, Amelia" initials="WA" lastIdx="7" clrIdx="0"/>
  <p:cmAuthor id="1" name="Paton, Deepti" initials="PD"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B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72457" autoAdjust="0"/>
  </p:normalViewPr>
  <p:slideViewPr>
    <p:cSldViewPr>
      <p:cViewPr>
        <p:scale>
          <a:sx n="80" d="100"/>
          <a:sy n="80" d="100"/>
        </p:scale>
        <p:origin x="-2514" y="-510"/>
      </p:cViewPr>
      <p:guideLst>
        <p:guide orient="horz" pos="2160"/>
        <p:guide pos="2880"/>
      </p:guideLst>
    </p:cSldViewPr>
  </p:slideViewPr>
  <p:outlineViewPr>
    <p:cViewPr>
      <p:scale>
        <a:sx n="33" d="100"/>
        <a:sy n="33" d="100"/>
      </p:scale>
      <p:origin x="0" y="69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E586104-8906-48FB-8443-9FFF615EB080}" type="datetimeFigureOut">
              <a:rPr lang="en-AU" smtClean="0"/>
              <a:t>27/01/2017</a:t>
            </a:fld>
            <a:endParaRPr lang="en-AU"/>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AE6BAEEE-CEFB-4B5F-93CB-5AA039E5FAF6}" type="slidenum">
              <a:rPr lang="en-AU" smtClean="0"/>
              <a:t>‹#›</a:t>
            </a:fld>
            <a:endParaRPr lang="en-AU"/>
          </a:p>
        </p:txBody>
      </p:sp>
    </p:spTree>
    <p:extLst>
      <p:ext uri="{BB962C8B-B14F-4D97-AF65-F5344CB8AC3E}">
        <p14:creationId xmlns:p14="http://schemas.microsoft.com/office/powerpoint/2010/main" val="2812745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95C8492B-D7FF-41E7-96C9-2A7EAD5BF85A}" type="datetimeFigureOut">
              <a:rPr lang="en-AU" smtClean="0"/>
              <a:t>27/01/2017</a:t>
            </a:fld>
            <a:endParaRPr lang="en-AU"/>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FA8AD975-C7F1-411D-AD98-4D598E1B8222}" type="slidenum">
              <a:rPr lang="en-AU" smtClean="0"/>
              <a:t>‹#›</a:t>
            </a:fld>
            <a:endParaRPr lang="en-AU"/>
          </a:p>
        </p:txBody>
      </p:sp>
    </p:spTree>
    <p:extLst>
      <p:ext uri="{BB962C8B-B14F-4D97-AF65-F5344CB8AC3E}">
        <p14:creationId xmlns:p14="http://schemas.microsoft.com/office/powerpoint/2010/main" val="3614713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432" indent="-162432">
              <a:buFontTx/>
              <a:buChar char="-"/>
            </a:pPr>
            <a:endParaRPr lang="en-AU" dirty="0"/>
          </a:p>
        </p:txBody>
      </p:sp>
      <p:sp>
        <p:nvSpPr>
          <p:cNvPr id="4" name="Slide Number Placeholder 3"/>
          <p:cNvSpPr>
            <a:spLocks noGrp="1"/>
          </p:cNvSpPr>
          <p:nvPr>
            <p:ph type="sldNum" sz="quarter" idx="10"/>
          </p:nvPr>
        </p:nvSpPr>
        <p:spPr/>
        <p:txBody>
          <a:bodyPr/>
          <a:lstStyle/>
          <a:p>
            <a:fld id="{DEACF33C-B253-4294-A9A3-7C9949FA86F9}" type="slidenum">
              <a:rPr lang="en-AU" smtClean="0"/>
              <a:t>1</a:t>
            </a:fld>
            <a:endParaRPr lang="en-AU" dirty="0"/>
          </a:p>
        </p:txBody>
      </p:sp>
      <p:sp>
        <p:nvSpPr>
          <p:cNvPr id="5" name="Date Placeholder 4"/>
          <p:cNvSpPr>
            <a:spLocks noGrp="1"/>
          </p:cNvSpPr>
          <p:nvPr>
            <p:ph type="dt" idx="11"/>
          </p:nvPr>
        </p:nvSpPr>
        <p:spPr/>
        <p:txBody>
          <a:bodyPr/>
          <a:lstStyle/>
          <a:p>
            <a:fld id="{DF3E934A-F7B9-41CF-8C55-2131C3D5FF92}" type="datetime1">
              <a:rPr lang="en-AU" smtClean="0"/>
              <a:t>27/01/2017</a:t>
            </a:fld>
            <a:endParaRPr lang="en-AU" dirty="0"/>
          </a:p>
        </p:txBody>
      </p:sp>
    </p:spTree>
    <p:extLst>
      <p:ext uri="{BB962C8B-B14F-4D97-AF65-F5344CB8AC3E}">
        <p14:creationId xmlns:p14="http://schemas.microsoft.com/office/powerpoint/2010/main" val="3030354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A8AD975-C7F1-411D-AD98-4D598E1B8222}" type="slidenum">
              <a:rPr lang="en-AU" smtClean="0"/>
              <a:t>11</a:t>
            </a:fld>
            <a:endParaRPr lang="en-AU"/>
          </a:p>
        </p:txBody>
      </p:sp>
    </p:spTree>
    <p:extLst>
      <p:ext uri="{BB962C8B-B14F-4D97-AF65-F5344CB8AC3E}">
        <p14:creationId xmlns:p14="http://schemas.microsoft.com/office/powerpoint/2010/main" val="3781307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7663" rtl="0" eaLnBrk="1" fontAlgn="auto" latinLnBrk="0" hangingPunct="1">
              <a:lnSpc>
                <a:spcPct val="100000"/>
              </a:lnSpc>
              <a:spcBef>
                <a:spcPts val="0"/>
              </a:spcBef>
              <a:spcAft>
                <a:spcPts val="800"/>
              </a:spcAft>
              <a:buClrTx/>
              <a:buSzTx/>
              <a:buFont typeface="Arial" panose="020B0604020202020204" pitchFamily="34" charset="0"/>
              <a:buNone/>
              <a:tabLst>
                <a:tab pos="660059" algn="l"/>
              </a:tabLst>
              <a:defRPr/>
            </a:pPr>
            <a:endParaRPr lang="en-AU" baseline="0" dirty="0" smtClean="0"/>
          </a:p>
        </p:txBody>
      </p:sp>
      <p:sp>
        <p:nvSpPr>
          <p:cNvPr id="4" name="Date Placeholder 3"/>
          <p:cNvSpPr>
            <a:spLocks noGrp="1"/>
          </p:cNvSpPr>
          <p:nvPr>
            <p:ph type="dt" idx="10"/>
          </p:nvPr>
        </p:nvSpPr>
        <p:spPr/>
        <p:txBody>
          <a:bodyPr/>
          <a:lstStyle/>
          <a:p>
            <a:fld id="{10762B92-E70D-4A6D-88D1-6686C4BB40F5}" type="datetime1">
              <a:rPr lang="en-AU" smtClean="0">
                <a:solidFill>
                  <a:prstClr val="black"/>
                </a:solidFill>
              </a:rPr>
              <a:pPr/>
              <a:t>27/01/2017</a:t>
            </a:fld>
            <a:endParaRPr lang="en-AU" dirty="0">
              <a:solidFill>
                <a:prstClr val="black"/>
              </a:solidFill>
            </a:endParaRPr>
          </a:p>
        </p:txBody>
      </p:sp>
      <p:sp>
        <p:nvSpPr>
          <p:cNvPr id="5" name="Slide Number Placeholder 4"/>
          <p:cNvSpPr>
            <a:spLocks noGrp="1"/>
          </p:cNvSpPr>
          <p:nvPr>
            <p:ph type="sldNum" sz="quarter" idx="11"/>
          </p:nvPr>
        </p:nvSpPr>
        <p:spPr/>
        <p:txBody>
          <a:bodyPr/>
          <a:lstStyle/>
          <a:p>
            <a:fld id="{DEACF33C-B253-4294-A9A3-7C9949FA86F9}" type="slidenum">
              <a:rPr lang="en-AU" smtClean="0">
                <a:solidFill>
                  <a:prstClr val="black"/>
                </a:solidFill>
              </a:rPr>
              <a:pPr/>
              <a:t>12</a:t>
            </a:fld>
            <a:endParaRPr lang="en-AU" dirty="0">
              <a:solidFill>
                <a:prstClr val="black"/>
              </a:solidFill>
            </a:endParaRPr>
          </a:p>
        </p:txBody>
      </p:sp>
    </p:spTree>
    <p:extLst>
      <p:ext uri="{BB962C8B-B14F-4D97-AF65-F5344CB8AC3E}">
        <p14:creationId xmlns:p14="http://schemas.microsoft.com/office/powerpoint/2010/main" val="2005695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A8AD975-C7F1-411D-AD98-4D598E1B8222}" type="slidenum">
              <a:rPr lang="en-AU" smtClean="0"/>
              <a:t>13</a:t>
            </a:fld>
            <a:endParaRPr lang="en-AU"/>
          </a:p>
        </p:txBody>
      </p:sp>
    </p:spTree>
    <p:extLst>
      <p:ext uri="{BB962C8B-B14F-4D97-AF65-F5344CB8AC3E}">
        <p14:creationId xmlns:p14="http://schemas.microsoft.com/office/powerpoint/2010/main" val="2546754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A8AD975-C7F1-411D-AD98-4D598E1B8222}" type="slidenum">
              <a:rPr lang="en-AU" smtClean="0"/>
              <a:t>14</a:t>
            </a:fld>
            <a:endParaRPr lang="en-AU"/>
          </a:p>
        </p:txBody>
      </p:sp>
    </p:spTree>
    <p:extLst>
      <p:ext uri="{BB962C8B-B14F-4D97-AF65-F5344CB8AC3E}">
        <p14:creationId xmlns:p14="http://schemas.microsoft.com/office/powerpoint/2010/main" val="487471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A8AD975-C7F1-411D-AD98-4D598E1B8222}" type="slidenum">
              <a:rPr lang="en-AU" smtClean="0"/>
              <a:t>15</a:t>
            </a:fld>
            <a:endParaRPr lang="en-AU"/>
          </a:p>
        </p:txBody>
      </p:sp>
    </p:spTree>
    <p:extLst>
      <p:ext uri="{BB962C8B-B14F-4D97-AF65-F5344CB8AC3E}">
        <p14:creationId xmlns:p14="http://schemas.microsoft.com/office/powerpoint/2010/main" val="4180074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A8AD975-C7F1-411D-AD98-4D598E1B8222}" type="slidenum">
              <a:rPr lang="en-AU" smtClean="0"/>
              <a:t>16</a:t>
            </a:fld>
            <a:endParaRPr lang="en-AU"/>
          </a:p>
        </p:txBody>
      </p:sp>
    </p:spTree>
    <p:extLst>
      <p:ext uri="{BB962C8B-B14F-4D97-AF65-F5344CB8AC3E}">
        <p14:creationId xmlns:p14="http://schemas.microsoft.com/office/powerpoint/2010/main" val="4180074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solidFill>
                <a:srgbClr val="FF0000"/>
              </a:solidFill>
            </a:endParaRPr>
          </a:p>
        </p:txBody>
      </p:sp>
      <p:sp>
        <p:nvSpPr>
          <p:cNvPr id="4" name="Date Placeholder 3"/>
          <p:cNvSpPr>
            <a:spLocks noGrp="1"/>
          </p:cNvSpPr>
          <p:nvPr>
            <p:ph type="dt" idx="10"/>
          </p:nvPr>
        </p:nvSpPr>
        <p:spPr/>
        <p:txBody>
          <a:bodyPr/>
          <a:lstStyle/>
          <a:p>
            <a:fld id="{10762B92-E70D-4A6D-88D1-6686C4BB40F5}" type="datetime1">
              <a:rPr lang="en-AU" smtClean="0">
                <a:solidFill>
                  <a:prstClr val="black"/>
                </a:solidFill>
              </a:rPr>
              <a:pPr/>
              <a:t>27/01/2017</a:t>
            </a:fld>
            <a:endParaRPr lang="en-AU" dirty="0">
              <a:solidFill>
                <a:prstClr val="black"/>
              </a:solidFill>
            </a:endParaRPr>
          </a:p>
        </p:txBody>
      </p:sp>
      <p:sp>
        <p:nvSpPr>
          <p:cNvPr id="5" name="Slide Number Placeholder 4"/>
          <p:cNvSpPr>
            <a:spLocks noGrp="1"/>
          </p:cNvSpPr>
          <p:nvPr>
            <p:ph type="sldNum" sz="quarter" idx="11"/>
          </p:nvPr>
        </p:nvSpPr>
        <p:spPr/>
        <p:txBody>
          <a:bodyPr/>
          <a:lstStyle/>
          <a:p>
            <a:fld id="{DEACF33C-B253-4294-A9A3-7C9949FA86F9}" type="slidenum">
              <a:rPr lang="en-AU" smtClean="0">
                <a:solidFill>
                  <a:prstClr val="black"/>
                </a:solidFill>
              </a:rPr>
              <a:pPr/>
              <a:t>17</a:t>
            </a:fld>
            <a:endParaRPr lang="en-AU" dirty="0">
              <a:solidFill>
                <a:prstClr val="black"/>
              </a:solidFill>
            </a:endParaRPr>
          </a:p>
        </p:txBody>
      </p:sp>
    </p:spTree>
    <p:extLst>
      <p:ext uri="{BB962C8B-B14F-4D97-AF65-F5344CB8AC3E}">
        <p14:creationId xmlns:p14="http://schemas.microsoft.com/office/powerpoint/2010/main" val="2005695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A8AD975-C7F1-411D-AD98-4D598E1B8222}" type="slidenum">
              <a:rPr lang="en-AU" smtClean="0"/>
              <a:t>18</a:t>
            </a:fld>
            <a:endParaRPr lang="en-AU"/>
          </a:p>
        </p:txBody>
      </p:sp>
    </p:spTree>
    <p:extLst>
      <p:ext uri="{BB962C8B-B14F-4D97-AF65-F5344CB8AC3E}">
        <p14:creationId xmlns:p14="http://schemas.microsoft.com/office/powerpoint/2010/main" val="2553348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Date Placeholder 3"/>
          <p:cNvSpPr>
            <a:spLocks noGrp="1"/>
          </p:cNvSpPr>
          <p:nvPr>
            <p:ph type="dt" idx="10"/>
          </p:nvPr>
        </p:nvSpPr>
        <p:spPr/>
        <p:txBody>
          <a:bodyPr/>
          <a:lstStyle/>
          <a:p>
            <a:fld id="{2B88209F-2E45-44B2-8B16-FD8102426A9E}" type="datetime1">
              <a:rPr lang="en-AU" smtClean="0"/>
              <a:t>27/01/2017</a:t>
            </a:fld>
            <a:endParaRPr lang="en-AU" dirty="0"/>
          </a:p>
        </p:txBody>
      </p:sp>
      <p:sp>
        <p:nvSpPr>
          <p:cNvPr id="5" name="Slide Number Placeholder 4"/>
          <p:cNvSpPr>
            <a:spLocks noGrp="1"/>
          </p:cNvSpPr>
          <p:nvPr>
            <p:ph type="sldNum" sz="quarter" idx="11"/>
          </p:nvPr>
        </p:nvSpPr>
        <p:spPr/>
        <p:txBody>
          <a:bodyPr/>
          <a:lstStyle/>
          <a:p>
            <a:fld id="{DEACF33C-B253-4294-A9A3-7C9949FA86F9}" type="slidenum">
              <a:rPr lang="en-AU" smtClean="0"/>
              <a:t>19</a:t>
            </a:fld>
            <a:endParaRPr lang="en-AU" dirty="0"/>
          </a:p>
        </p:txBody>
      </p:sp>
    </p:spTree>
    <p:extLst>
      <p:ext uri="{BB962C8B-B14F-4D97-AF65-F5344CB8AC3E}">
        <p14:creationId xmlns:p14="http://schemas.microsoft.com/office/powerpoint/2010/main" val="3415396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Any questions?</a:t>
            </a:r>
            <a:endParaRPr lang="en-AU" dirty="0"/>
          </a:p>
        </p:txBody>
      </p:sp>
      <p:sp>
        <p:nvSpPr>
          <p:cNvPr id="4" name="Slide Number Placeholder 3"/>
          <p:cNvSpPr>
            <a:spLocks noGrp="1"/>
          </p:cNvSpPr>
          <p:nvPr>
            <p:ph type="sldNum" sz="quarter" idx="10"/>
          </p:nvPr>
        </p:nvSpPr>
        <p:spPr/>
        <p:txBody>
          <a:bodyPr/>
          <a:lstStyle/>
          <a:p>
            <a:fld id="{FA8AD975-C7F1-411D-AD98-4D598E1B8222}" type="slidenum">
              <a:rPr lang="en-AU" smtClean="0"/>
              <a:t>20</a:t>
            </a:fld>
            <a:endParaRPr lang="en-AU"/>
          </a:p>
        </p:txBody>
      </p:sp>
    </p:spTree>
    <p:extLst>
      <p:ext uri="{BB962C8B-B14F-4D97-AF65-F5344CB8AC3E}">
        <p14:creationId xmlns:p14="http://schemas.microsoft.com/office/powerpoint/2010/main" val="822544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A8AD975-C7F1-411D-AD98-4D598E1B8222}" type="slidenum">
              <a:rPr lang="en-AU" smtClean="0"/>
              <a:t>2</a:t>
            </a:fld>
            <a:endParaRPr lang="en-AU"/>
          </a:p>
        </p:txBody>
      </p:sp>
    </p:spTree>
    <p:extLst>
      <p:ext uri="{BB962C8B-B14F-4D97-AF65-F5344CB8AC3E}">
        <p14:creationId xmlns:p14="http://schemas.microsoft.com/office/powerpoint/2010/main" val="1560454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8AD975-C7F1-411D-AD98-4D598E1B8222}" type="slidenum">
              <a:rPr lang="en-AU" smtClean="0"/>
              <a:t>3</a:t>
            </a:fld>
            <a:endParaRPr lang="en-AU"/>
          </a:p>
        </p:txBody>
      </p:sp>
    </p:spTree>
    <p:extLst>
      <p:ext uri="{BB962C8B-B14F-4D97-AF65-F5344CB8AC3E}">
        <p14:creationId xmlns:p14="http://schemas.microsoft.com/office/powerpoint/2010/main" val="198807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A8AD975-C7F1-411D-AD98-4D598E1B8222}" type="slidenum">
              <a:rPr lang="en-AU" smtClean="0"/>
              <a:t>4</a:t>
            </a:fld>
            <a:endParaRPr lang="en-AU"/>
          </a:p>
        </p:txBody>
      </p:sp>
    </p:spTree>
    <p:extLst>
      <p:ext uri="{BB962C8B-B14F-4D97-AF65-F5344CB8AC3E}">
        <p14:creationId xmlns:p14="http://schemas.microsoft.com/office/powerpoint/2010/main" val="844830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545">
              <a:lnSpc>
                <a:spcPct val="115000"/>
              </a:lnSpc>
              <a:spcAft>
                <a:spcPts val="800"/>
              </a:spcAft>
              <a:tabLst>
                <a:tab pos="659972" algn="l"/>
              </a:tabLst>
              <a:defRPr/>
            </a:pPr>
            <a:endParaRPr lang="en-AU" b="1" baseline="0" dirty="0" smtClean="0"/>
          </a:p>
        </p:txBody>
      </p:sp>
      <p:sp>
        <p:nvSpPr>
          <p:cNvPr id="4" name="Date Placeholder 3"/>
          <p:cNvSpPr>
            <a:spLocks noGrp="1"/>
          </p:cNvSpPr>
          <p:nvPr>
            <p:ph type="dt" idx="10"/>
          </p:nvPr>
        </p:nvSpPr>
        <p:spPr/>
        <p:txBody>
          <a:bodyPr/>
          <a:lstStyle/>
          <a:p>
            <a:fld id="{10762B92-E70D-4A6D-88D1-6686C4BB40F5}" type="datetime1">
              <a:rPr lang="en-AU" smtClean="0">
                <a:solidFill>
                  <a:prstClr val="black"/>
                </a:solidFill>
              </a:rPr>
              <a:pPr/>
              <a:t>27/01/2017</a:t>
            </a:fld>
            <a:endParaRPr lang="en-AU" dirty="0">
              <a:solidFill>
                <a:prstClr val="black"/>
              </a:solidFill>
            </a:endParaRPr>
          </a:p>
        </p:txBody>
      </p:sp>
      <p:sp>
        <p:nvSpPr>
          <p:cNvPr id="5" name="Slide Number Placeholder 4"/>
          <p:cNvSpPr>
            <a:spLocks noGrp="1"/>
          </p:cNvSpPr>
          <p:nvPr>
            <p:ph type="sldNum" sz="quarter" idx="11"/>
          </p:nvPr>
        </p:nvSpPr>
        <p:spPr/>
        <p:txBody>
          <a:bodyPr/>
          <a:lstStyle/>
          <a:p>
            <a:fld id="{DEACF33C-B253-4294-A9A3-7C9949FA86F9}" type="slidenum">
              <a:rPr lang="en-AU" smtClean="0">
                <a:solidFill>
                  <a:prstClr val="black"/>
                </a:solidFill>
              </a:rPr>
              <a:pPr/>
              <a:t>5</a:t>
            </a:fld>
            <a:endParaRPr lang="en-AU" dirty="0">
              <a:solidFill>
                <a:prstClr val="black"/>
              </a:solidFill>
            </a:endParaRPr>
          </a:p>
        </p:txBody>
      </p:sp>
    </p:spTree>
    <p:extLst>
      <p:ext uri="{BB962C8B-B14F-4D97-AF65-F5344CB8AC3E}">
        <p14:creationId xmlns:p14="http://schemas.microsoft.com/office/powerpoint/2010/main" val="2005695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baseline="0" dirty="0" smtClean="0"/>
          </a:p>
        </p:txBody>
      </p:sp>
      <p:sp>
        <p:nvSpPr>
          <p:cNvPr id="4" name="Slide Number Placeholder 3"/>
          <p:cNvSpPr>
            <a:spLocks noGrp="1"/>
          </p:cNvSpPr>
          <p:nvPr>
            <p:ph type="sldNum" sz="quarter" idx="10"/>
          </p:nvPr>
        </p:nvSpPr>
        <p:spPr/>
        <p:txBody>
          <a:bodyPr/>
          <a:lstStyle/>
          <a:p>
            <a:fld id="{4A8B2063-1D1B-4366-AB15-007AD8B96B92}" type="slidenum">
              <a:rPr lang="en-AU" smtClean="0"/>
              <a:t>6</a:t>
            </a:fld>
            <a:endParaRPr lang="en-AU"/>
          </a:p>
        </p:txBody>
      </p:sp>
    </p:spTree>
    <p:extLst>
      <p:ext uri="{BB962C8B-B14F-4D97-AF65-F5344CB8AC3E}">
        <p14:creationId xmlns:p14="http://schemas.microsoft.com/office/powerpoint/2010/main" val="4091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A8AD975-C7F1-411D-AD98-4D598E1B8222}" type="slidenum">
              <a:rPr lang="en-AU" smtClean="0"/>
              <a:t>7</a:t>
            </a:fld>
            <a:endParaRPr lang="en-AU"/>
          </a:p>
        </p:txBody>
      </p:sp>
    </p:spTree>
    <p:extLst>
      <p:ext uri="{BB962C8B-B14F-4D97-AF65-F5344CB8AC3E}">
        <p14:creationId xmlns:p14="http://schemas.microsoft.com/office/powerpoint/2010/main" val="44785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FA8AD975-C7F1-411D-AD98-4D598E1B8222}" type="slidenum">
              <a:rPr lang="en-AU" smtClean="0"/>
              <a:t>8</a:t>
            </a:fld>
            <a:endParaRPr lang="en-AU"/>
          </a:p>
        </p:txBody>
      </p:sp>
    </p:spTree>
    <p:extLst>
      <p:ext uri="{BB962C8B-B14F-4D97-AF65-F5344CB8AC3E}">
        <p14:creationId xmlns:p14="http://schemas.microsoft.com/office/powerpoint/2010/main" val="1026625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A8AD975-C7F1-411D-AD98-4D598E1B8222}" type="slidenum">
              <a:rPr lang="en-AU" smtClean="0"/>
              <a:t>9</a:t>
            </a:fld>
            <a:endParaRPr lang="en-AU"/>
          </a:p>
        </p:txBody>
      </p:sp>
    </p:spTree>
    <p:extLst>
      <p:ext uri="{BB962C8B-B14F-4D97-AF65-F5344CB8AC3E}">
        <p14:creationId xmlns:p14="http://schemas.microsoft.com/office/powerpoint/2010/main" val="3566698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16F18B89-7F86-4317-9A18-06CD10083218}" type="datetimeFigureOut">
              <a:rPr lang="en-AU" smtClean="0"/>
              <a:t>27/01/2017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FCADDDC-D925-45DD-93E3-51F12B2AF4B7}" type="slidenum">
              <a:rPr lang="en-AU" smtClean="0"/>
              <a:t>‹#›</a:t>
            </a:fld>
            <a:endParaRPr lang="en-AU"/>
          </a:p>
        </p:txBody>
      </p:sp>
    </p:spTree>
    <p:extLst>
      <p:ext uri="{BB962C8B-B14F-4D97-AF65-F5344CB8AC3E}">
        <p14:creationId xmlns:p14="http://schemas.microsoft.com/office/powerpoint/2010/main" val="1895868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6F18B89-7F86-4317-9A18-06CD10083218}" type="datetimeFigureOut">
              <a:rPr lang="en-AU" smtClean="0"/>
              <a:t>27/01/2017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FCADDDC-D925-45DD-93E3-51F12B2AF4B7}" type="slidenum">
              <a:rPr lang="en-AU" smtClean="0"/>
              <a:t>‹#›</a:t>
            </a:fld>
            <a:endParaRPr lang="en-AU"/>
          </a:p>
        </p:txBody>
      </p:sp>
    </p:spTree>
    <p:extLst>
      <p:ext uri="{BB962C8B-B14F-4D97-AF65-F5344CB8AC3E}">
        <p14:creationId xmlns:p14="http://schemas.microsoft.com/office/powerpoint/2010/main" val="3433455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6F18B89-7F86-4317-9A18-06CD10083218}" type="datetimeFigureOut">
              <a:rPr lang="en-AU" smtClean="0"/>
              <a:t>27/01/2017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FCADDDC-D925-45DD-93E3-51F12B2AF4B7}" type="slidenum">
              <a:rPr lang="en-AU" smtClean="0"/>
              <a:t>‹#›</a:t>
            </a:fld>
            <a:endParaRPr lang="en-AU"/>
          </a:p>
        </p:txBody>
      </p:sp>
    </p:spTree>
    <p:extLst>
      <p:ext uri="{BB962C8B-B14F-4D97-AF65-F5344CB8AC3E}">
        <p14:creationId xmlns:p14="http://schemas.microsoft.com/office/powerpoint/2010/main" val="1621807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6F18B89-7F86-4317-9A18-06CD10083218}" type="datetimeFigureOut">
              <a:rPr lang="en-AU" smtClean="0"/>
              <a:t>27/01/2017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FCADDDC-D925-45DD-93E3-51F12B2AF4B7}" type="slidenum">
              <a:rPr lang="en-AU" smtClean="0"/>
              <a:t>‹#›</a:t>
            </a:fld>
            <a:endParaRPr lang="en-AU"/>
          </a:p>
        </p:txBody>
      </p:sp>
    </p:spTree>
    <p:extLst>
      <p:ext uri="{BB962C8B-B14F-4D97-AF65-F5344CB8AC3E}">
        <p14:creationId xmlns:p14="http://schemas.microsoft.com/office/powerpoint/2010/main" val="3535221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F18B89-7F86-4317-9A18-06CD10083218}" type="datetimeFigureOut">
              <a:rPr lang="en-AU" smtClean="0"/>
              <a:t>27/01/2017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FCADDDC-D925-45DD-93E3-51F12B2AF4B7}" type="slidenum">
              <a:rPr lang="en-AU" smtClean="0"/>
              <a:t>‹#›</a:t>
            </a:fld>
            <a:endParaRPr lang="en-AU"/>
          </a:p>
        </p:txBody>
      </p:sp>
    </p:spTree>
    <p:extLst>
      <p:ext uri="{BB962C8B-B14F-4D97-AF65-F5344CB8AC3E}">
        <p14:creationId xmlns:p14="http://schemas.microsoft.com/office/powerpoint/2010/main" val="53608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16F18B89-7F86-4317-9A18-06CD10083218}" type="datetimeFigureOut">
              <a:rPr lang="en-AU" smtClean="0"/>
              <a:t>27/01/2017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FCADDDC-D925-45DD-93E3-51F12B2AF4B7}" type="slidenum">
              <a:rPr lang="en-AU" smtClean="0"/>
              <a:t>‹#›</a:t>
            </a:fld>
            <a:endParaRPr lang="en-AU"/>
          </a:p>
        </p:txBody>
      </p:sp>
    </p:spTree>
    <p:extLst>
      <p:ext uri="{BB962C8B-B14F-4D97-AF65-F5344CB8AC3E}">
        <p14:creationId xmlns:p14="http://schemas.microsoft.com/office/powerpoint/2010/main" val="2616197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16F18B89-7F86-4317-9A18-06CD10083218}" type="datetimeFigureOut">
              <a:rPr lang="en-AU" smtClean="0"/>
              <a:t>27/01/2017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FCADDDC-D925-45DD-93E3-51F12B2AF4B7}" type="slidenum">
              <a:rPr lang="en-AU" smtClean="0"/>
              <a:t>‹#›</a:t>
            </a:fld>
            <a:endParaRPr lang="en-AU"/>
          </a:p>
        </p:txBody>
      </p:sp>
    </p:spTree>
    <p:extLst>
      <p:ext uri="{BB962C8B-B14F-4D97-AF65-F5344CB8AC3E}">
        <p14:creationId xmlns:p14="http://schemas.microsoft.com/office/powerpoint/2010/main" val="3586017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16F18B89-7F86-4317-9A18-06CD10083218}" type="datetimeFigureOut">
              <a:rPr lang="en-AU" smtClean="0"/>
              <a:t>27/01/2017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FCADDDC-D925-45DD-93E3-51F12B2AF4B7}" type="slidenum">
              <a:rPr lang="en-AU" smtClean="0"/>
              <a:t>‹#›</a:t>
            </a:fld>
            <a:endParaRPr lang="en-AU"/>
          </a:p>
        </p:txBody>
      </p:sp>
    </p:spTree>
    <p:extLst>
      <p:ext uri="{BB962C8B-B14F-4D97-AF65-F5344CB8AC3E}">
        <p14:creationId xmlns:p14="http://schemas.microsoft.com/office/powerpoint/2010/main" val="3614006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18B89-7F86-4317-9A18-06CD10083218}" type="datetimeFigureOut">
              <a:rPr lang="en-AU" smtClean="0"/>
              <a:t>27/01/2017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FCADDDC-D925-45DD-93E3-51F12B2AF4B7}" type="slidenum">
              <a:rPr lang="en-AU" smtClean="0"/>
              <a:t>‹#›</a:t>
            </a:fld>
            <a:endParaRPr lang="en-AU"/>
          </a:p>
        </p:txBody>
      </p:sp>
    </p:spTree>
    <p:extLst>
      <p:ext uri="{BB962C8B-B14F-4D97-AF65-F5344CB8AC3E}">
        <p14:creationId xmlns:p14="http://schemas.microsoft.com/office/powerpoint/2010/main" val="2187452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18B89-7F86-4317-9A18-06CD10083218}" type="datetimeFigureOut">
              <a:rPr lang="en-AU" smtClean="0"/>
              <a:t>27/01/2017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FCADDDC-D925-45DD-93E3-51F12B2AF4B7}" type="slidenum">
              <a:rPr lang="en-AU" smtClean="0"/>
              <a:t>‹#›</a:t>
            </a:fld>
            <a:endParaRPr lang="en-AU"/>
          </a:p>
        </p:txBody>
      </p:sp>
    </p:spTree>
    <p:extLst>
      <p:ext uri="{BB962C8B-B14F-4D97-AF65-F5344CB8AC3E}">
        <p14:creationId xmlns:p14="http://schemas.microsoft.com/office/powerpoint/2010/main" val="3376040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18B89-7F86-4317-9A18-06CD10083218}" type="datetimeFigureOut">
              <a:rPr lang="en-AU" smtClean="0"/>
              <a:t>27/01/2017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FCADDDC-D925-45DD-93E3-51F12B2AF4B7}" type="slidenum">
              <a:rPr lang="en-AU" smtClean="0"/>
              <a:t>‹#›</a:t>
            </a:fld>
            <a:endParaRPr lang="en-AU"/>
          </a:p>
        </p:txBody>
      </p:sp>
    </p:spTree>
    <p:extLst>
      <p:ext uri="{BB962C8B-B14F-4D97-AF65-F5344CB8AC3E}">
        <p14:creationId xmlns:p14="http://schemas.microsoft.com/office/powerpoint/2010/main" val="766244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18B89-7F86-4317-9A18-06CD10083218}" type="datetimeFigureOut">
              <a:rPr lang="en-AU" smtClean="0"/>
              <a:t>27/01/2017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ADDDC-D925-45DD-93E3-51F12B2AF4B7}" type="slidenum">
              <a:rPr lang="en-AU" smtClean="0"/>
              <a:t>‹#›</a:t>
            </a:fld>
            <a:endParaRPr lang="en-AU"/>
          </a:p>
        </p:txBody>
      </p:sp>
    </p:spTree>
    <p:extLst>
      <p:ext uri="{BB962C8B-B14F-4D97-AF65-F5344CB8AC3E}">
        <p14:creationId xmlns:p14="http://schemas.microsoft.com/office/powerpoint/2010/main" val="280189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TTC@ato.gov.a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mailto:TaxBoard@treasury.gov.au" TargetMode="External"/><Relationship Id="rId5" Type="http://schemas.openxmlformats.org/officeDocument/2006/relationships/hyperlink" Target="https://taxboard.ideascale.com/" TargetMode="External"/><Relationship Id="rId4" Type="http://schemas.openxmlformats.org/officeDocument/2006/relationships/hyperlink" Target="http://www.taxboard.gov.a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AU" dirty="0"/>
          </a:p>
        </p:txBody>
      </p:sp>
      <p:sp>
        <p:nvSpPr>
          <p:cNvPr id="5" name="Subtitle 4"/>
          <p:cNvSpPr>
            <a:spLocks noGrp="1"/>
          </p:cNvSpPr>
          <p:nvPr>
            <p:ph type="subTitle" idx="1"/>
          </p:nvPr>
        </p:nvSpPr>
        <p:spPr/>
        <p:txBody>
          <a:bodyPr/>
          <a:lstStyle/>
          <a:p>
            <a:endParaRPr lang="en-AU" dirty="0">
              <a:solidFill>
                <a:schemeClr val="tx1"/>
              </a:solidFill>
            </a:endParaRPr>
          </a:p>
        </p:txBody>
      </p:sp>
      <p:sp>
        <p:nvSpPr>
          <p:cNvPr id="2" name="Slide Number Placeholder 1"/>
          <p:cNvSpPr>
            <a:spLocks noGrp="1"/>
          </p:cNvSpPr>
          <p:nvPr>
            <p:ph type="sldNum" sz="quarter" idx="12"/>
          </p:nvPr>
        </p:nvSpPr>
        <p:spPr/>
        <p:txBody>
          <a:bodyPr/>
          <a:lstStyle/>
          <a:p>
            <a:fld id="{7496895E-76E2-42F6-A806-3DF77F490EFD}" type="slidenum">
              <a:rPr lang="en-AU" smtClean="0">
                <a:solidFill>
                  <a:schemeClr val="tx1"/>
                </a:solidFill>
              </a:rPr>
              <a:t>1</a:t>
            </a:fld>
            <a:endParaRPr lang="en-AU" dirty="0">
              <a:solidFill>
                <a:schemeClr val="tx1"/>
              </a:solidFill>
            </a:endParaRPr>
          </a:p>
        </p:txBody>
      </p:sp>
      <p:pic>
        <p:nvPicPr>
          <p:cNvPr id="2052" name="Picture 4" descr="H:\2002\Presentations\Treasury\Board of Taxation\MAIN SLIDE.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6" name="Title 1"/>
          <p:cNvSpPr txBox="1">
            <a:spLocks/>
          </p:cNvSpPr>
          <p:nvPr/>
        </p:nvSpPr>
        <p:spPr bwMode="auto">
          <a:xfrm>
            <a:off x="536104" y="404664"/>
            <a:ext cx="7772400" cy="1470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0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400">
                <a:solidFill>
                  <a:srgbClr val="CC0000"/>
                </a:solidFill>
                <a:latin typeface="Times New Roman" pitchFamily="18" charset="0"/>
              </a:defRPr>
            </a:lvl2pPr>
            <a:lvl3pPr algn="ctr" rtl="0" eaLnBrk="1" fontAlgn="base" hangingPunct="1">
              <a:spcBef>
                <a:spcPct val="0"/>
              </a:spcBef>
              <a:spcAft>
                <a:spcPct val="0"/>
              </a:spcAft>
              <a:defRPr sz="4400">
                <a:solidFill>
                  <a:srgbClr val="CC0000"/>
                </a:solidFill>
                <a:latin typeface="Times New Roman" pitchFamily="18" charset="0"/>
              </a:defRPr>
            </a:lvl3pPr>
            <a:lvl4pPr algn="ctr" rtl="0" eaLnBrk="1" fontAlgn="base" hangingPunct="1">
              <a:spcBef>
                <a:spcPct val="0"/>
              </a:spcBef>
              <a:spcAft>
                <a:spcPct val="0"/>
              </a:spcAft>
              <a:defRPr sz="4400">
                <a:solidFill>
                  <a:srgbClr val="CC0000"/>
                </a:solidFill>
                <a:latin typeface="Times New Roman" pitchFamily="18" charset="0"/>
              </a:defRPr>
            </a:lvl4pPr>
            <a:lvl5pPr algn="ctr" rtl="0" eaLnBrk="1" fontAlgn="base" hangingPunct="1">
              <a:spcBef>
                <a:spcPct val="0"/>
              </a:spcBef>
              <a:spcAft>
                <a:spcPct val="0"/>
              </a:spcAft>
              <a:defRPr sz="4400">
                <a:solidFill>
                  <a:srgbClr val="CC0000"/>
                </a:solidFill>
                <a:latin typeface="Times New Roman" pitchFamily="18" charset="0"/>
              </a:defRPr>
            </a:lvl5pPr>
            <a:lvl6pPr marL="457200" algn="ctr" rtl="0" eaLnBrk="1" fontAlgn="base" hangingPunct="1">
              <a:spcBef>
                <a:spcPct val="0"/>
              </a:spcBef>
              <a:spcAft>
                <a:spcPct val="0"/>
              </a:spcAft>
              <a:defRPr sz="4400">
                <a:solidFill>
                  <a:srgbClr val="CC0000"/>
                </a:solidFill>
                <a:latin typeface="Times New Roman" pitchFamily="18" charset="0"/>
              </a:defRPr>
            </a:lvl6pPr>
            <a:lvl7pPr marL="914400" algn="ctr" rtl="0" eaLnBrk="1" fontAlgn="base" hangingPunct="1">
              <a:spcBef>
                <a:spcPct val="0"/>
              </a:spcBef>
              <a:spcAft>
                <a:spcPct val="0"/>
              </a:spcAft>
              <a:defRPr sz="4400">
                <a:solidFill>
                  <a:srgbClr val="CC0000"/>
                </a:solidFill>
                <a:latin typeface="Times New Roman" pitchFamily="18" charset="0"/>
              </a:defRPr>
            </a:lvl7pPr>
            <a:lvl8pPr marL="1371600" algn="ctr" rtl="0" eaLnBrk="1" fontAlgn="base" hangingPunct="1">
              <a:spcBef>
                <a:spcPct val="0"/>
              </a:spcBef>
              <a:spcAft>
                <a:spcPct val="0"/>
              </a:spcAft>
              <a:defRPr sz="4400">
                <a:solidFill>
                  <a:srgbClr val="CC0000"/>
                </a:solidFill>
                <a:latin typeface="Times New Roman" pitchFamily="18" charset="0"/>
              </a:defRPr>
            </a:lvl8pPr>
            <a:lvl9pPr marL="1828800" algn="ctr" rtl="0" eaLnBrk="1" fontAlgn="base" hangingPunct="1">
              <a:spcBef>
                <a:spcPct val="0"/>
              </a:spcBef>
              <a:spcAft>
                <a:spcPct val="0"/>
              </a:spcAft>
              <a:defRPr sz="4400">
                <a:solidFill>
                  <a:srgbClr val="CC0000"/>
                </a:solidFill>
                <a:latin typeface="Times New Roman" pitchFamily="18" charset="0"/>
              </a:defRPr>
            </a:lvl9pPr>
          </a:lstStyle>
          <a:p>
            <a:r>
              <a:rPr lang="en-AU" kern="0" dirty="0" smtClean="0"/>
              <a:t>The Board of Taxation Voluntary Tax Transparency Code</a:t>
            </a:r>
            <a:endParaRPr lang="en-AU" kern="0" dirty="0"/>
          </a:p>
        </p:txBody>
      </p:sp>
      <p:sp>
        <p:nvSpPr>
          <p:cNvPr id="7" name="TextBox 6"/>
          <p:cNvSpPr txBox="1"/>
          <p:nvPr/>
        </p:nvSpPr>
        <p:spPr>
          <a:xfrm>
            <a:off x="1331640" y="2276872"/>
            <a:ext cx="6840760" cy="1323439"/>
          </a:xfrm>
          <a:prstGeom prst="rect">
            <a:avLst/>
          </a:prstGeom>
          <a:noFill/>
        </p:spPr>
        <p:txBody>
          <a:bodyPr wrap="square" rtlCol="0">
            <a:spAutoFit/>
          </a:bodyPr>
          <a:lstStyle/>
          <a:p>
            <a:pPr algn="ctr"/>
            <a:r>
              <a:rPr lang="en-AU" sz="4000" b="1" dirty="0" smtClean="0"/>
              <a:t>Ann-Maree Wolff</a:t>
            </a:r>
          </a:p>
          <a:p>
            <a:pPr algn="ctr"/>
            <a:r>
              <a:rPr lang="en-AU" sz="4000" b="1" dirty="0" smtClean="0"/>
              <a:t>Board Member</a:t>
            </a:r>
            <a:endParaRPr lang="en-AU" sz="4000" b="1" dirty="0"/>
          </a:p>
        </p:txBody>
      </p:sp>
    </p:spTree>
    <p:extLst>
      <p:ext uri="{BB962C8B-B14F-4D97-AF65-F5344CB8AC3E}">
        <p14:creationId xmlns:p14="http://schemas.microsoft.com/office/powerpoint/2010/main" val="3363277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Voluntary in nature</a:t>
            </a:r>
            <a:endParaRPr lang="en-AU" dirty="0"/>
          </a:p>
        </p:txBody>
      </p:sp>
      <p:sp>
        <p:nvSpPr>
          <p:cNvPr id="3" name="Content Placeholder 2"/>
          <p:cNvSpPr>
            <a:spLocks noGrp="1"/>
          </p:cNvSpPr>
          <p:nvPr>
            <p:ph idx="1"/>
          </p:nvPr>
        </p:nvSpPr>
        <p:spPr/>
        <p:txBody>
          <a:bodyPr/>
          <a:lstStyle/>
          <a:p>
            <a:r>
              <a:rPr lang="en-AU" dirty="0" smtClean="0"/>
              <a:t>Greater and higher quality information</a:t>
            </a:r>
          </a:p>
          <a:p>
            <a:r>
              <a:rPr lang="en-AU" dirty="0" smtClean="0"/>
              <a:t>Senior management involvement</a:t>
            </a:r>
            <a:endParaRPr lang="en-AU" dirty="0"/>
          </a:p>
          <a:p>
            <a:r>
              <a:rPr lang="en-AU" dirty="0" smtClean="0"/>
              <a:t>NOT a compliance and box checking exercise</a:t>
            </a:r>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79" y="3669962"/>
            <a:ext cx="4896544" cy="3188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0735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Educating the community</a:t>
            </a:r>
            <a:endParaRPr lang="en-AU" dirty="0"/>
          </a:p>
        </p:txBody>
      </p:sp>
      <p:sp>
        <p:nvSpPr>
          <p:cNvPr id="3" name="Content Placeholder 2"/>
          <p:cNvSpPr>
            <a:spLocks noGrp="1"/>
          </p:cNvSpPr>
          <p:nvPr>
            <p:ph idx="1"/>
          </p:nvPr>
        </p:nvSpPr>
        <p:spPr/>
        <p:txBody>
          <a:bodyPr>
            <a:normAutofit lnSpcReduction="10000"/>
          </a:bodyPr>
          <a:lstStyle/>
          <a:p>
            <a:r>
              <a:rPr lang="en-AU" dirty="0" smtClean="0"/>
              <a:t>Raising the level of understanding in community as to amount of taxes paid</a:t>
            </a:r>
          </a:p>
          <a:p>
            <a:r>
              <a:rPr lang="en-AU" dirty="0" smtClean="0"/>
              <a:t>Address concerns around effective tax rate</a:t>
            </a:r>
          </a:p>
          <a:p>
            <a:pPr lvl="1"/>
            <a:r>
              <a:rPr lang="en-AU" dirty="0" err="1" smtClean="0"/>
              <a:t>Govt</a:t>
            </a:r>
            <a:r>
              <a:rPr lang="en-AU" dirty="0" smtClean="0"/>
              <a:t> incentives for R&amp;D</a:t>
            </a:r>
          </a:p>
          <a:p>
            <a:pPr lvl="1"/>
            <a:r>
              <a:rPr lang="en-AU" dirty="0" smtClean="0"/>
              <a:t>Recoupment of prior year losses</a:t>
            </a:r>
          </a:p>
          <a:p>
            <a:pPr lvl="1"/>
            <a:r>
              <a:rPr lang="en-AU" dirty="0" smtClean="0"/>
              <a:t>Foreign exchange fluctuations</a:t>
            </a:r>
          </a:p>
          <a:p>
            <a:r>
              <a:rPr lang="en-AU" dirty="0" smtClean="0"/>
              <a:t>Target non-expert reader</a:t>
            </a:r>
          </a:p>
          <a:p>
            <a:pPr lvl="1"/>
            <a:r>
              <a:rPr lang="en-AU" dirty="0" smtClean="0"/>
              <a:t>Plain English explanation</a:t>
            </a:r>
          </a:p>
          <a:p>
            <a:pPr lvl="1"/>
            <a:r>
              <a:rPr lang="en-AU" dirty="0" smtClean="0"/>
              <a:t>Comparative data over time</a:t>
            </a:r>
          </a:p>
          <a:p>
            <a:endParaRPr lang="en-A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509120"/>
            <a:ext cx="332422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816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Potential users of the disclosures</a:t>
            </a:r>
            <a:endParaRPr lang="en-AU" dirty="0"/>
          </a:p>
        </p:txBody>
      </p:sp>
      <p:sp>
        <p:nvSpPr>
          <p:cNvPr id="6" name="Content Placeholder 5"/>
          <p:cNvSpPr>
            <a:spLocks noGrp="1"/>
          </p:cNvSpPr>
          <p:nvPr>
            <p:ph idx="1"/>
          </p:nvPr>
        </p:nvSpPr>
        <p:spPr>
          <a:xfrm>
            <a:off x="539552" y="1600200"/>
            <a:ext cx="4032448" cy="4525963"/>
          </a:xfrm>
        </p:spPr>
        <p:txBody>
          <a:bodyPr>
            <a:normAutofit/>
          </a:bodyPr>
          <a:lstStyle/>
          <a:p>
            <a:r>
              <a:rPr lang="en-AU" dirty="0" smtClean="0"/>
              <a:t>TTC targeted at:</a:t>
            </a:r>
          </a:p>
          <a:p>
            <a:pPr lvl="1"/>
            <a:r>
              <a:rPr lang="en-AU" dirty="0" smtClean="0"/>
              <a:t>‘General </a:t>
            </a:r>
            <a:r>
              <a:rPr lang="en-AU" dirty="0"/>
              <a:t>users’ — the ‘person in the street’ and the community at large;</a:t>
            </a:r>
          </a:p>
          <a:p>
            <a:pPr lvl="1"/>
            <a:r>
              <a:rPr lang="en-AU" dirty="0" smtClean="0"/>
              <a:t>‘</a:t>
            </a:r>
            <a:r>
              <a:rPr lang="en-AU" dirty="0"/>
              <a:t>Interested users’ — shareholders, analysts, investors, social justice groups</a:t>
            </a:r>
            <a:r>
              <a:rPr lang="en-AU" dirty="0" smtClean="0"/>
              <a:t>,</a:t>
            </a:r>
            <a:endParaRPr lang="en-AU" dirty="0"/>
          </a:p>
        </p:txBody>
      </p:sp>
      <p:sp>
        <p:nvSpPr>
          <p:cNvPr id="4" name="Slide Number Placeholder 3"/>
          <p:cNvSpPr>
            <a:spLocks noGrp="1"/>
          </p:cNvSpPr>
          <p:nvPr>
            <p:ph type="sldNum" sz="quarter" idx="12"/>
          </p:nvPr>
        </p:nvSpPr>
        <p:spPr/>
        <p:txBody>
          <a:bodyPr/>
          <a:lstStyle/>
          <a:p>
            <a:fld id="{7496895E-76E2-42F6-A806-3DF77F490EFD}" type="slidenum">
              <a:rPr lang="en-AU" smtClean="0">
                <a:solidFill>
                  <a:prstClr val="black">
                    <a:tint val="75000"/>
                  </a:prstClr>
                </a:solidFill>
              </a:rPr>
              <a:pPr/>
              <a:t>12</a:t>
            </a:fld>
            <a:endParaRPr lang="en-AU" dirty="0">
              <a:solidFill>
                <a:prstClr val="black">
                  <a:tint val="75000"/>
                </a:prstClr>
              </a:solidFill>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276872"/>
            <a:ext cx="4003724"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0364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Role of the ATO</a:t>
            </a:r>
            <a:endParaRPr lang="en-AU" dirty="0"/>
          </a:p>
        </p:txBody>
      </p:sp>
      <p:sp>
        <p:nvSpPr>
          <p:cNvPr id="3" name="Content Placeholder 2"/>
          <p:cNvSpPr>
            <a:spLocks noGrp="1"/>
          </p:cNvSpPr>
          <p:nvPr>
            <p:ph idx="1"/>
          </p:nvPr>
        </p:nvSpPr>
        <p:spPr/>
        <p:txBody>
          <a:bodyPr/>
          <a:lstStyle/>
          <a:p>
            <a:r>
              <a:rPr lang="en-AU" dirty="0"/>
              <a:t>C</a:t>
            </a:r>
            <a:r>
              <a:rPr lang="en-AU" dirty="0" smtClean="0"/>
              <a:t>entralised </a:t>
            </a:r>
            <a:r>
              <a:rPr lang="en-AU" dirty="0"/>
              <a:t>hosting of published TTC </a:t>
            </a:r>
            <a:r>
              <a:rPr lang="en-AU" dirty="0" smtClean="0"/>
              <a:t>reports</a:t>
            </a:r>
          </a:p>
          <a:p>
            <a:r>
              <a:rPr lang="en-AU" dirty="0"/>
              <a:t>ATO </a:t>
            </a:r>
            <a:r>
              <a:rPr lang="en-AU" dirty="0" smtClean="0"/>
              <a:t>will </a:t>
            </a:r>
            <a:r>
              <a:rPr lang="en-AU" dirty="0"/>
              <a:t>not review </a:t>
            </a:r>
            <a:r>
              <a:rPr lang="en-AU" dirty="0" smtClean="0"/>
              <a:t>accuracy reports</a:t>
            </a:r>
            <a:endParaRPr lang="en-AU" dirty="0"/>
          </a:p>
          <a:p>
            <a:r>
              <a:rPr lang="en-AU" dirty="0" smtClean="0"/>
              <a:t>Once reports are publicly available – notify the ATO</a:t>
            </a:r>
          </a:p>
          <a:p>
            <a:pPr lvl="1"/>
            <a:r>
              <a:rPr lang="en-AU" dirty="0" smtClean="0">
                <a:hlinkClick r:id="rId3"/>
              </a:rPr>
              <a:t>TTC@ato.gov.au</a:t>
            </a:r>
            <a:endParaRPr lang="en-AU" dirty="0" smtClean="0"/>
          </a:p>
          <a:p>
            <a:pPr marL="457200" lvl="1" indent="0">
              <a:buNone/>
            </a:pPr>
            <a:endParaRPr lang="en-AU"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3717032"/>
            <a:ext cx="2297832" cy="2297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1850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Role of the AASB</a:t>
            </a:r>
            <a:endParaRPr lang="en-AU" dirty="0"/>
          </a:p>
        </p:txBody>
      </p:sp>
      <p:sp>
        <p:nvSpPr>
          <p:cNvPr id="3" name="Content Placeholder 2"/>
          <p:cNvSpPr>
            <a:spLocks noGrp="1"/>
          </p:cNvSpPr>
          <p:nvPr>
            <p:ph idx="1"/>
          </p:nvPr>
        </p:nvSpPr>
        <p:spPr/>
        <p:txBody>
          <a:bodyPr/>
          <a:lstStyle/>
          <a:p>
            <a:r>
              <a:rPr lang="en-AU" dirty="0" smtClean="0"/>
              <a:t>Development of guidance material to assist businesses meeting minimum standards</a:t>
            </a:r>
          </a:p>
          <a:p>
            <a:r>
              <a:rPr lang="en-AU" dirty="0" smtClean="0"/>
              <a:t>Establishing a common definition of effective tax rate</a:t>
            </a:r>
            <a:endParaRPr lang="en-AU"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149080"/>
            <a:ext cx="4896544" cy="873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3396838"/>
            <a:ext cx="2609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6590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Development process</a:t>
            </a:r>
            <a:endParaRPr lang="en-AU" dirty="0"/>
          </a:p>
        </p:txBody>
      </p:sp>
      <p:sp>
        <p:nvSpPr>
          <p:cNvPr id="3" name="Content Placeholder 2"/>
          <p:cNvSpPr>
            <a:spLocks noGrp="1"/>
          </p:cNvSpPr>
          <p:nvPr>
            <p:ph idx="1"/>
          </p:nvPr>
        </p:nvSpPr>
        <p:spPr/>
        <p:txBody>
          <a:bodyPr/>
          <a:lstStyle/>
          <a:p>
            <a:r>
              <a:rPr lang="en-AU" dirty="0" smtClean="0"/>
              <a:t>Board issued with terms of reference</a:t>
            </a:r>
          </a:p>
          <a:p>
            <a:r>
              <a:rPr lang="en-AU" dirty="0" smtClean="0"/>
              <a:t>Established working group </a:t>
            </a:r>
          </a:p>
          <a:p>
            <a:r>
              <a:rPr lang="en-AU" dirty="0" smtClean="0"/>
              <a:t>Expert panel</a:t>
            </a:r>
          </a:p>
          <a:p>
            <a:r>
              <a:rPr lang="en-AU" dirty="0" smtClean="0"/>
              <a:t>Consultation</a:t>
            </a:r>
          </a:p>
          <a:p>
            <a:r>
              <a:rPr lang="en-AU" dirty="0" smtClean="0"/>
              <a:t>Submissions</a:t>
            </a:r>
          </a:p>
          <a:p>
            <a:r>
              <a:rPr lang="en-AU" dirty="0" smtClean="0"/>
              <a:t>Final Report</a:t>
            </a:r>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068960"/>
            <a:ext cx="3695700"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1266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Considerations in Developing the Code</a:t>
            </a:r>
            <a:endParaRPr lang="en-AU" dirty="0"/>
          </a:p>
        </p:txBody>
      </p:sp>
      <p:sp>
        <p:nvSpPr>
          <p:cNvPr id="3" name="Content Placeholder 2"/>
          <p:cNvSpPr>
            <a:spLocks noGrp="1"/>
          </p:cNvSpPr>
          <p:nvPr>
            <p:ph idx="1"/>
          </p:nvPr>
        </p:nvSpPr>
        <p:spPr>
          <a:xfrm>
            <a:off x="827584" y="3717032"/>
            <a:ext cx="7632848" cy="2808312"/>
          </a:xfrm>
        </p:spPr>
        <p:txBody>
          <a:bodyPr>
            <a:normAutofit/>
          </a:bodyPr>
          <a:lstStyle/>
          <a:p>
            <a:r>
              <a:rPr lang="en-AU" dirty="0" smtClean="0"/>
              <a:t>Alignment with best practice</a:t>
            </a:r>
          </a:p>
          <a:p>
            <a:r>
              <a:rPr lang="en-AU" dirty="0" smtClean="0"/>
              <a:t>Balancing </a:t>
            </a:r>
            <a:r>
              <a:rPr lang="en-AU" dirty="0"/>
              <a:t>the public interest </a:t>
            </a:r>
            <a:r>
              <a:rPr lang="en-AU" dirty="0" smtClean="0"/>
              <a:t>in increased </a:t>
            </a:r>
            <a:r>
              <a:rPr lang="en-AU" dirty="0"/>
              <a:t>transparency of tax information with </a:t>
            </a:r>
            <a:r>
              <a:rPr lang="en-AU" dirty="0" smtClean="0"/>
              <a:t>compliance costs.  </a:t>
            </a:r>
            <a:endParaRPr lang="en-AU"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515708"/>
            <a:ext cx="3958673"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67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AU" dirty="0" smtClean="0"/>
              <a:t>Voluntary tax transparency code Register</a:t>
            </a:r>
            <a:endParaRPr lang="en-AU" dirty="0"/>
          </a:p>
        </p:txBody>
      </p:sp>
      <p:sp>
        <p:nvSpPr>
          <p:cNvPr id="2" name="Content Placeholder 1"/>
          <p:cNvSpPr>
            <a:spLocks noGrp="1"/>
          </p:cNvSpPr>
          <p:nvPr>
            <p:ph idx="1"/>
          </p:nvPr>
        </p:nvSpPr>
        <p:spPr>
          <a:xfrm>
            <a:off x="4355976" y="1600200"/>
            <a:ext cx="4330824" cy="4525963"/>
          </a:xfrm>
        </p:spPr>
        <p:txBody>
          <a:bodyPr>
            <a:normAutofit fontScale="85000" lnSpcReduction="10000"/>
          </a:bodyPr>
          <a:lstStyle/>
          <a:p>
            <a:pPr algn="ctr"/>
            <a:r>
              <a:rPr lang="en-AU" dirty="0"/>
              <a:t>To indicate your organisation’s intention to adopt the Code, simply contact the Board at </a:t>
            </a:r>
            <a:r>
              <a:rPr lang="en-AU" b="1" dirty="0" smtClean="0"/>
              <a:t>taxboard@treasury.gov.au</a:t>
            </a:r>
            <a:r>
              <a:rPr lang="en-AU" dirty="0" smtClean="0"/>
              <a:t> </a:t>
            </a:r>
          </a:p>
          <a:p>
            <a:pPr algn="ctr"/>
            <a:endParaRPr lang="en-AU" dirty="0" smtClean="0"/>
          </a:p>
          <a:p>
            <a:pPr algn="ctr"/>
            <a:r>
              <a:rPr lang="en-AU" dirty="0"/>
              <a:t>Also tell us the financial year ending from which you intend to adopt the Code</a:t>
            </a:r>
          </a:p>
        </p:txBody>
      </p:sp>
      <p:sp>
        <p:nvSpPr>
          <p:cNvPr id="6" name="Content Placeholder 1"/>
          <p:cNvSpPr txBox="1">
            <a:spLocks/>
          </p:cNvSpPr>
          <p:nvPr/>
        </p:nvSpPr>
        <p:spPr>
          <a:xfrm>
            <a:off x="0" y="1628800"/>
            <a:ext cx="4330824"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endParaRPr lang="en-AU" i="1" dirty="0"/>
          </a:p>
        </p:txBody>
      </p:sp>
      <p:sp>
        <p:nvSpPr>
          <p:cNvPr id="8" name="Content Placeholder 1"/>
          <p:cNvSpPr txBox="1">
            <a:spLocks/>
          </p:cNvSpPr>
          <p:nvPr/>
        </p:nvSpPr>
        <p:spPr>
          <a:xfrm>
            <a:off x="0" y="1752599"/>
            <a:ext cx="4330824"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endParaRPr lang="en-AU" i="1" dirty="0"/>
          </a:p>
        </p:txBody>
      </p:sp>
      <p:pic>
        <p:nvPicPr>
          <p:cNvPr id="1027" name="Picture 3" descr="C:\Users\cvh\AppData\Local\Microsoft\Windows\Temporary Internet Files\Content.IE5\5TSPQ6GP\POSVTIV[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132856"/>
            <a:ext cx="2592287"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579790"/>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2416" y="0"/>
            <a:ext cx="5328592" cy="764704"/>
          </a:xfrm>
        </p:spPr>
        <p:txBody>
          <a:bodyPr>
            <a:normAutofit/>
          </a:bodyPr>
          <a:lstStyle/>
          <a:p>
            <a:r>
              <a:rPr lang="en-AU" sz="2400" dirty="0" smtClean="0"/>
              <a:t>Catalogue of Signatories</a:t>
            </a:r>
            <a:endParaRPr lang="en-AU" sz="2400" dirty="0"/>
          </a:p>
        </p:txBody>
      </p:sp>
      <p:graphicFrame>
        <p:nvGraphicFramePr>
          <p:cNvPr id="19" name="Content Placeholder 18"/>
          <p:cNvGraphicFramePr>
            <a:graphicFrameLocks noGrp="1"/>
          </p:cNvGraphicFramePr>
          <p:nvPr>
            <p:ph idx="1"/>
            <p:extLst>
              <p:ext uri="{D42A27DB-BD31-4B8C-83A1-F6EECF244321}">
                <p14:modId xmlns:p14="http://schemas.microsoft.com/office/powerpoint/2010/main" val="1444030393"/>
              </p:ext>
            </p:extLst>
          </p:nvPr>
        </p:nvGraphicFramePr>
        <p:xfrm>
          <a:off x="323528" y="620688"/>
          <a:ext cx="8640960" cy="6034942"/>
        </p:xfrm>
        <a:graphic>
          <a:graphicData uri="http://schemas.openxmlformats.org/drawingml/2006/table">
            <a:tbl>
              <a:tblPr firstRow="1" firstCol="1" bandRow="1"/>
              <a:tblGrid>
                <a:gridCol w="1999518"/>
                <a:gridCol w="2212086"/>
                <a:gridCol w="2215543"/>
                <a:gridCol w="2213813"/>
              </a:tblGrid>
              <a:tr h="301731">
                <a:tc>
                  <a:txBody>
                    <a:bodyPr/>
                    <a:lstStyle/>
                    <a:p>
                      <a:pPr>
                        <a:lnSpc>
                          <a:spcPct val="115000"/>
                        </a:lnSpc>
                        <a:spcAft>
                          <a:spcPts val="1500"/>
                        </a:spcAft>
                      </a:pPr>
                      <a:r>
                        <a:rPr lang="en-AU" sz="1100" b="1" dirty="0">
                          <a:solidFill>
                            <a:srgbClr val="333333"/>
                          </a:solidFill>
                          <a:effectLst/>
                          <a:latin typeface="Helvetica"/>
                          <a:ea typeface="Times New Roman"/>
                          <a:cs typeface="Times New Roman"/>
                        </a:rPr>
                        <a:t>Organisation</a:t>
                      </a:r>
                      <a:endParaRPr lang="en-AU" sz="1050" dirty="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nSpc>
                          <a:spcPct val="115000"/>
                        </a:lnSpc>
                        <a:spcAft>
                          <a:spcPts val="1500"/>
                        </a:spcAft>
                      </a:pPr>
                      <a:r>
                        <a:rPr lang="en-AU" sz="1100" b="1" dirty="0">
                          <a:solidFill>
                            <a:srgbClr val="333333"/>
                          </a:solidFill>
                          <a:effectLst/>
                          <a:latin typeface="Helvetica"/>
                          <a:ea typeface="Times New Roman"/>
                          <a:cs typeface="Times New Roman"/>
                        </a:rPr>
                        <a:t>Financial Year ending for Tax Transparency Report</a:t>
                      </a:r>
                      <a:endParaRPr lang="en-AU" sz="1050" dirty="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nSpc>
                          <a:spcPct val="115000"/>
                        </a:lnSpc>
                        <a:spcAft>
                          <a:spcPts val="1500"/>
                        </a:spcAft>
                      </a:pPr>
                      <a:r>
                        <a:rPr lang="en-AU" sz="1100" b="1">
                          <a:solidFill>
                            <a:srgbClr val="333333"/>
                          </a:solidFill>
                          <a:effectLst/>
                          <a:latin typeface="Helvetica"/>
                          <a:ea typeface="Times New Roman"/>
                          <a:cs typeface="Times New Roman"/>
                        </a:rPr>
                        <a:t>Organisation</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nSpc>
                          <a:spcPct val="115000"/>
                        </a:lnSpc>
                        <a:spcAft>
                          <a:spcPts val="1500"/>
                        </a:spcAft>
                      </a:pPr>
                      <a:r>
                        <a:rPr lang="en-AU" sz="1100" b="1">
                          <a:solidFill>
                            <a:srgbClr val="333333"/>
                          </a:solidFill>
                          <a:effectLst/>
                          <a:latin typeface="Helvetica"/>
                          <a:ea typeface="Times New Roman"/>
                          <a:cs typeface="Times New Roman"/>
                        </a:rPr>
                        <a:t>Financial Year ending for Tax Transparency Report</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201154">
                <a:tc>
                  <a:txBody>
                    <a:bodyPr/>
                    <a:lstStyle/>
                    <a:p>
                      <a:pPr>
                        <a:lnSpc>
                          <a:spcPct val="115000"/>
                        </a:lnSpc>
                        <a:spcAft>
                          <a:spcPts val="1500"/>
                        </a:spcAft>
                      </a:pPr>
                      <a:r>
                        <a:rPr lang="en-AU" sz="1100" b="1">
                          <a:solidFill>
                            <a:srgbClr val="333333"/>
                          </a:solidFill>
                          <a:effectLst/>
                          <a:latin typeface="Helvetica"/>
                          <a:ea typeface="Times New Roman"/>
                          <a:cs typeface="Times New Roman"/>
                        </a:rPr>
                        <a:t>AGL Energy Ltd</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750"/>
                        </a:spcAft>
                      </a:pPr>
                      <a:r>
                        <a:rPr lang="en-AU" sz="1100" dirty="0">
                          <a:solidFill>
                            <a:srgbClr val="333333"/>
                          </a:solidFill>
                          <a:effectLst/>
                          <a:latin typeface="Helvetica"/>
                          <a:ea typeface="Times New Roman"/>
                          <a:cs typeface="Times New Roman"/>
                        </a:rPr>
                        <a:t>30 June 2016</a:t>
                      </a:r>
                      <a:endParaRPr lang="en-AU" sz="1050" dirty="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n-AU" sz="1100" b="1" dirty="0">
                          <a:solidFill>
                            <a:srgbClr val="333333"/>
                          </a:solidFill>
                          <a:effectLst/>
                          <a:latin typeface="Helvetica"/>
                          <a:ea typeface="Times New Roman"/>
                          <a:cs typeface="Times New Roman"/>
                        </a:rPr>
                        <a:t>Mirvac</a:t>
                      </a:r>
                      <a:endParaRPr lang="en-AU" sz="1050" dirty="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30 June 2016 </a:t>
                      </a:r>
                      <a:r>
                        <a:rPr lang="en-AU" sz="1100" b="1">
                          <a:solidFill>
                            <a:srgbClr val="333333"/>
                          </a:solidFill>
                          <a:effectLst/>
                          <a:latin typeface="Helvetica"/>
                          <a:ea typeface="Times New Roman"/>
                          <a:cs typeface="Times New Roman"/>
                        </a:rPr>
                        <a:t>(Published)</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00577">
                <a:tc>
                  <a:txBody>
                    <a:bodyPr/>
                    <a:lstStyle/>
                    <a:p>
                      <a:pPr>
                        <a:lnSpc>
                          <a:spcPct val="115000"/>
                        </a:lnSpc>
                        <a:spcAft>
                          <a:spcPts val="0"/>
                        </a:spcAft>
                      </a:pPr>
                      <a:r>
                        <a:rPr lang="en-AU" sz="1100" b="1">
                          <a:solidFill>
                            <a:srgbClr val="333333"/>
                          </a:solidFill>
                          <a:effectLst/>
                          <a:latin typeface="Helvetica"/>
                          <a:ea typeface="Times New Roman"/>
                          <a:cs typeface="Times New Roman"/>
                        </a:rPr>
                        <a:t>AMP</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31 December 2016 </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AU" sz="1100" b="1" dirty="0">
                          <a:solidFill>
                            <a:srgbClr val="333333"/>
                          </a:solidFill>
                          <a:effectLst/>
                          <a:latin typeface="Helvetica"/>
                          <a:ea typeface="Times New Roman"/>
                          <a:cs typeface="Times New Roman"/>
                        </a:rPr>
                        <a:t>NAB</a:t>
                      </a:r>
                      <a:endParaRPr lang="en-AU" sz="1050" dirty="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30 September 2016</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00577">
                <a:tc>
                  <a:txBody>
                    <a:bodyPr/>
                    <a:lstStyle/>
                    <a:p>
                      <a:pPr>
                        <a:lnSpc>
                          <a:spcPct val="115000"/>
                        </a:lnSpc>
                        <a:spcAft>
                          <a:spcPts val="0"/>
                        </a:spcAft>
                      </a:pPr>
                      <a:r>
                        <a:rPr lang="en-AU" sz="1100" b="1">
                          <a:solidFill>
                            <a:srgbClr val="333333"/>
                          </a:solidFill>
                          <a:effectLst/>
                          <a:latin typeface="Helvetica"/>
                          <a:ea typeface="Times New Roman"/>
                          <a:cs typeface="Times New Roman"/>
                        </a:rPr>
                        <a:t>ANZ</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30 September 2016 </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n-AU" sz="1100" b="1" dirty="0">
                          <a:solidFill>
                            <a:srgbClr val="333333"/>
                          </a:solidFill>
                          <a:effectLst/>
                          <a:latin typeface="Helvetica"/>
                          <a:ea typeface="Times New Roman"/>
                          <a:cs typeface="Times New Roman"/>
                        </a:rPr>
                        <a:t>Newcrest Mining Ltd</a:t>
                      </a:r>
                      <a:endParaRPr lang="en-AU" sz="1050" dirty="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30 June 2016</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00577">
                <a:tc>
                  <a:txBody>
                    <a:bodyPr/>
                    <a:lstStyle/>
                    <a:p>
                      <a:pPr>
                        <a:lnSpc>
                          <a:spcPct val="115000"/>
                        </a:lnSpc>
                        <a:spcAft>
                          <a:spcPts val="0"/>
                        </a:spcAft>
                      </a:pPr>
                      <a:r>
                        <a:rPr lang="en-AU" sz="1100" b="1">
                          <a:solidFill>
                            <a:srgbClr val="333333"/>
                          </a:solidFill>
                          <a:effectLst/>
                          <a:latin typeface="Helvetica"/>
                          <a:ea typeface="Times New Roman"/>
                          <a:cs typeface="Times New Roman"/>
                        </a:rPr>
                        <a:t>Ausdrill Ltd</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30 June 2016</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AU" sz="1100" b="1" dirty="0">
                          <a:solidFill>
                            <a:srgbClr val="333333"/>
                          </a:solidFill>
                          <a:effectLst/>
                          <a:latin typeface="Helvetica"/>
                          <a:ea typeface="Times New Roman"/>
                          <a:cs typeface="Times New Roman"/>
                        </a:rPr>
                        <a:t>Orica Limited</a:t>
                      </a:r>
                      <a:endParaRPr lang="en-AU" sz="1050" dirty="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30 September 2016</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02308">
                <a:tc>
                  <a:txBody>
                    <a:bodyPr/>
                    <a:lstStyle/>
                    <a:p>
                      <a:pPr>
                        <a:lnSpc>
                          <a:spcPct val="115000"/>
                        </a:lnSpc>
                        <a:spcAft>
                          <a:spcPts val="0"/>
                        </a:spcAft>
                      </a:pPr>
                      <a:r>
                        <a:rPr lang="en-AU" sz="1100" b="1">
                          <a:solidFill>
                            <a:srgbClr val="333333"/>
                          </a:solidFill>
                          <a:effectLst/>
                          <a:latin typeface="Helvetica"/>
                          <a:ea typeface="Times New Roman"/>
                          <a:cs typeface="Times New Roman"/>
                        </a:rPr>
                        <a:t>Australian Foundation Investment Company Ltd</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30 June 2016</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n-AU" sz="1100" b="1" dirty="0">
                          <a:solidFill>
                            <a:srgbClr val="333333"/>
                          </a:solidFill>
                          <a:effectLst/>
                          <a:latin typeface="Helvetica"/>
                          <a:ea typeface="Times New Roman"/>
                          <a:cs typeface="Times New Roman"/>
                        </a:rPr>
                        <a:t>Rio Tinto</a:t>
                      </a:r>
                      <a:endParaRPr lang="en-AU" sz="1050" dirty="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31 December 2015 </a:t>
                      </a:r>
                      <a:r>
                        <a:rPr lang="en-AU" sz="1100" b="1">
                          <a:solidFill>
                            <a:srgbClr val="333333"/>
                          </a:solidFill>
                          <a:effectLst/>
                          <a:latin typeface="Helvetica"/>
                          <a:ea typeface="Times New Roman"/>
                          <a:cs typeface="Times New Roman"/>
                        </a:rPr>
                        <a:t>(Published)</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00577">
                <a:tc>
                  <a:txBody>
                    <a:bodyPr/>
                    <a:lstStyle/>
                    <a:p>
                      <a:pPr>
                        <a:lnSpc>
                          <a:spcPct val="115000"/>
                        </a:lnSpc>
                        <a:spcAft>
                          <a:spcPts val="0"/>
                        </a:spcAft>
                      </a:pPr>
                      <a:r>
                        <a:rPr lang="en-AU" sz="1100" b="1">
                          <a:solidFill>
                            <a:srgbClr val="333333"/>
                          </a:solidFill>
                          <a:effectLst/>
                          <a:latin typeface="Helvetica"/>
                          <a:ea typeface="Times New Roman"/>
                          <a:cs typeface="Times New Roman"/>
                        </a:rPr>
                        <a:t>AWE Ltd</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30 June 2016</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AU" sz="1100" b="1" dirty="0">
                          <a:solidFill>
                            <a:srgbClr val="333333"/>
                          </a:solidFill>
                          <a:effectLst/>
                          <a:latin typeface="Helvetica"/>
                          <a:ea typeface="Times New Roman"/>
                          <a:cs typeface="Times New Roman"/>
                        </a:rPr>
                        <a:t>SEEK Limited</a:t>
                      </a:r>
                      <a:endParaRPr lang="en-AU" sz="1050" dirty="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30 June 2016</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00577">
                <a:tc>
                  <a:txBody>
                    <a:bodyPr/>
                    <a:lstStyle/>
                    <a:p>
                      <a:pPr>
                        <a:lnSpc>
                          <a:spcPct val="115000"/>
                        </a:lnSpc>
                        <a:spcAft>
                          <a:spcPts val="0"/>
                        </a:spcAft>
                      </a:pPr>
                      <a:r>
                        <a:rPr lang="en-AU" sz="1100" b="1">
                          <a:solidFill>
                            <a:srgbClr val="333333"/>
                          </a:solidFill>
                          <a:effectLst/>
                          <a:latin typeface="Helvetica"/>
                          <a:ea typeface="Times New Roman"/>
                          <a:cs typeface="Times New Roman"/>
                        </a:rPr>
                        <a:t>BHP</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30 June 2016 </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n-AU" sz="1100" b="1">
                          <a:solidFill>
                            <a:srgbClr val="333333"/>
                          </a:solidFill>
                          <a:effectLst/>
                          <a:latin typeface="Helvetica"/>
                          <a:ea typeface="Times New Roman"/>
                          <a:cs typeface="Times New Roman"/>
                        </a:rPr>
                        <a:t>South32</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30 June 2016</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005769">
                <a:tc>
                  <a:txBody>
                    <a:bodyPr/>
                    <a:lstStyle/>
                    <a:p>
                      <a:pPr>
                        <a:lnSpc>
                          <a:spcPct val="115000"/>
                        </a:lnSpc>
                        <a:spcAft>
                          <a:spcPts val="0"/>
                        </a:spcAft>
                      </a:pPr>
                      <a:r>
                        <a:rPr lang="en-AU" sz="1100" b="1">
                          <a:solidFill>
                            <a:srgbClr val="333333"/>
                          </a:solidFill>
                          <a:effectLst/>
                          <a:latin typeface="Helvetica"/>
                          <a:ea typeface="Times New Roman"/>
                          <a:cs typeface="Times New Roman"/>
                        </a:rPr>
                        <a:t>BP Australia</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31 December 2016</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AU" sz="1100" b="1" dirty="0">
                          <a:solidFill>
                            <a:srgbClr val="333333"/>
                          </a:solidFill>
                          <a:effectLst/>
                          <a:latin typeface="Helvetica"/>
                          <a:ea typeface="Times New Roman"/>
                          <a:cs typeface="Times New Roman"/>
                        </a:rPr>
                        <a:t>Stockland</a:t>
                      </a:r>
                      <a:endParaRPr lang="en-AU" sz="1050" dirty="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750"/>
                        </a:spcAft>
                      </a:pPr>
                      <a:r>
                        <a:rPr lang="en-AU" sz="1100" dirty="0">
                          <a:solidFill>
                            <a:srgbClr val="333333"/>
                          </a:solidFill>
                          <a:effectLst/>
                          <a:latin typeface="Helvetica"/>
                          <a:ea typeface="Times New Roman"/>
                          <a:cs typeface="Times New Roman"/>
                        </a:rPr>
                        <a:t>All key elements of the Code have been adopted with the exception of the tax contribution summary of corporate taxes paid. The summary of all corporate taxes paid will be implemented from the 2017 financial year onward.</a:t>
                      </a:r>
                      <a:endParaRPr lang="en-AU" sz="1050" dirty="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02885">
                <a:tc>
                  <a:txBody>
                    <a:bodyPr/>
                    <a:lstStyle/>
                    <a:p>
                      <a:pPr>
                        <a:lnSpc>
                          <a:spcPct val="115000"/>
                        </a:lnSpc>
                        <a:spcAft>
                          <a:spcPts val="0"/>
                        </a:spcAft>
                      </a:pPr>
                      <a:r>
                        <a:rPr lang="en-AU" sz="1100" b="1">
                          <a:solidFill>
                            <a:srgbClr val="333333"/>
                          </a:solidFill>
                          <a:effectLst/>
                          <a:latin typeface="Helvetica"/>
                          <a:ea typeface="Times New Roman"/>
                          <a:cs typeface="Times New Roman"/>
                        </a:rPr>
                        <a:t>Cochlear</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30 June 2016 </a:t>
                      </a:r>
                      <a:r>
                        <a:rPr lang="en-AU" sz="1100" b="1">
                          <a:solidFill>
                            <a:srgbClr val="333333"/>
                          </a:solidFill>
                          <a:effectLst/>
                          <a:latin typeface="Helvetica"/>
                          <a:ea typeface="Times New Roman"/>
                          <a:cs typeface="Times New Roman"/>
                        </a:rPr>
                        <a:t>(Published) </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n-AU" sz="1100" b="1">
                          <a:solidFill>
                            <a:srgbClr val="333333"/>
                          </a:solidFill>
                          <a:effectLst/>
                          <a:latin typeface="Helvetica"/>
                          <a:ea typeface="Times New Roman"/>
                          <a:cs typeface="Times New Roman"/>
                        </a:rPr>
                        <a:t>Telstra</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750"/>
                        </a:spcAft>
                      </a:pPr>
                      <a:r>
                        <a:rPr lang="en-AU" sz="1100" dirty="0">
                          <a:solidFill>
                            <a:srgbClr val="333333"/>
                          </a:solidFill>
                          <a:effectLst/>
                          <a:latin typeface="Helvetica"/>
                          <a:ea typeface="Times New Roman"/>
                          <a:cs typeface="Times New Roman"/>
                        </a:rPr>
                        <a:t>Progressive implementation starting FYE 30 June 2016 – fully compliant FYE 30 June 2017 </a:t>
                      </a:r>
                      <a:endParaRPr lang="en-AU" sz="1050" dirty="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1154">
                <a:tc>
                  <a:txBody>
                    <a:bodyPr/>
                    <a:lstStyle/>
                    <a:p>
                      <a:pPr>
                        <a:lnSpc>
                          <a:spcPct val="115000"/>
                        </a:lnSpc>
                        <a:spcAft>
                          <a:spcPts val="0"/>
                        </a:spcAft>
                      </a:pPr>
                      <a:r>
                        <a:rPr lang="en-AU" sz="1100" b="1">
                          <a:solidFill>
                            <a:srgbClr val="333333"/>
                          </a:solidFill>
                          <a:effectLst/>
                          <a:latin typeface="Helvetica"/>
                          <a:ea typeface="Times New Roman"/>
                          <a:cs typeface="Times New Roman"/>
                        </a:rPr>
                        <a:t>Commonwealth Bank of Australia</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30 June 2016</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AU" sz="1100" b="1">
                          <a:solidFill>
                            <a:srgbClr val="333333"/>
                          </a:solidFill>
                          <a:effectLst/>
                          <a:latin typeface="Helvetica"/>
                          <a:ea typeface="Times New Roman"/>
                          <a:cs typeface="Times New Roman"/>
                        </a:rPr>
                        <a:t>Transurban Limited</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30 June 2016</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1154">
                <a:tc>
                  <a:txBody>
                    <a:bodyPr/>
                    <a:lstStyle/>
                    <a:p>
                      <a:pPr>
                        <a:lnSpc>
                          <a:spcPct val="115000"/>
                        </a:lnSpc>
                        <a:spcAft>
                          <a:spcPts val="0"/>
                        </a:spcAft>
                      </a:pPr>
                      <a:r>
                        <a:rPr lang="en-AU" sz="1100" b="1">
                          <a:solidFill>
                            <a:srgbClr val="333333"/>
                          </a:solidFill>
                          <a:effectLst/>
                          <a:latin typeface="Helvetica"/>
                          <a:ea typeface="Times New Roman"/>
                          <a:cs typeface="Times New Roman"/>
                        </a:rPr>
                        <a:t>Djerriwarrh Investments Ltd</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30 June 2016 </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n-AU" sz="1100" b="1">
                          <a:solidFill>
                            <a:srgbClr val="333333"/>
                          </a:solidFill>
                          <a:effectLst/>
                          <a:latin typeface="Helvetica"/>
                          <a:ea typeface="Times New Roman"/>
                          <a:cs typeface="Times New Roman"/>
                        </a:rPr>
                        <a:t>Treasury Wines Estate Limited</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750"/>
                        </a:spcAft>
                      </a:pPr>
                      <a:r>
                        <a:rPr lang="en-AU" sz="1100" dirty="0">
                          <a:solidFill>
                            <a:srgbClr val="333333"/>
                          </a:solidFill>
                          <a:effectLst/>
                          <a:latin typeface="Helvetica"/>
                          <a:ea typeface="Times New Roman"/>
                          <a:cs typeface="Times New Roman"/>
                        </a:rPr>
                        <a:t>30 June 2016</a:t>
                      </a:r>
                      <a:endParaRPr lang="en-AU" sz="1050" dirty="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1154">
                <a:tc>
                  <a:txBody>
                    <a:bodyPr/>
                    <a:lstStyle/>
                    <a:p>
                      <a:pPr>
                        <a:lnSpc>
                          <a:spcPct val="115000"/>
                        </a:lnSpc>
                        <a:spcAft>
                          <a:spcPts val="0"/>
                        </a:spcAft>
                      </a:pPr>
                      <a:r>
                        <a:rPr lang="en-AU" sz="1100" b="1">
                          <a:solidFill>
                            <a:srgbClr val="333333"/>
                          </a:solidFill>
                          <a:effectLst/>
                          <a:latin typeface="Helvetica"/>
                          <a:ea typeface="Times New Roman"/>
                          <a:cs typeface="Times New Roman"/>
                        </a:rPr>
                        <a:t>EnergyAustralia</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31 December 2016</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AU" sz="1100" b="1">
                          <a:solidFill>
                            <a:srgbClr val="333333"/>
                          </a:solidFill>
                          <a:effectLst/>
                          <a:latin typeface="Helvetica"/>
                          <a:ea typeface="Times New Roman"/>
                          <a:cs typeface="Times New Roman"/>
                        </a:rPr>
                        <a:t>Vicinity Centres</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750"/>
                        </a:spcAft>
                      </a:pPr>
                      <a:r>
                        <a:rPr lang="en-AU" sz="1100" dirty="0">
                          <a:solidFill>
                            <a:srgbClr val="333333"/>
                          </a:solidFill>
                          <a:effectLst/>
                          <a:latin typeface="Helvetica"/>
                          <a:ea typeface="Times New Roman"/>
                          <a:cs typeface="Times New Roman"/>
                        </a:rPr>
                        <a:t>30 June 2016 </a:t>
                      </a:r>
                      <a:r>
                        <a:rPr lang="en-AU" sz="1100" b="1" dirty="0">
                          <a:solidFill>
                            <a:srgbClr val="333333"/>
                          </a:solidFill>
                          <a:effectLst/>
                          <a:latin typeface="Helvetica"/>
                          <a:ea typeface="Times New Roman"/>
                          <a:cs typeface="Times New Roman"/>
                        </a:rPr>
                        <a:t>(Published)</a:t>
                      </a:r>
                      <a:r>
                        <a:rPr lang="en-AU" sz="1100" dirty="0">
                          <a:solidFill>
                            <a:srgbClr val="333333"/>
                          </a:solidFill>
                          <a:effectLst/>
                          <a:latin typeface="Helvetica"/>
                          <a:ea typeface="Times New Roman"/>
                          <a:cs typeface="Times New Roman"/>
                        </a:rPr>
                        <a:t> </a:t>
                      </a:r>
                      <a:endParaRPr lang="en-AU" sz="1050" dirty="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1154">
                <a:tc>
                  <a:txBody>
                    <a:bodyPr/>
                    <a:lstStyle/>
                    <a:p>
                      <a:pPr>
                        <a:lnSpc>
                          <a:spcPct val="115000"/>
                        </a:lnSpc>
                        <a:spcAft>
                          <a:spcPts val="0"/>
                        </a:spcAft>
                      </a:pPr>
                      <a:r>
                        <a:rPr lang="en-AU" sz="1100" b="1">
                          <a:solidFill>
                            <a:srgbClr val="333333"/>
                          </a:solidFill>
                          <a:effectLst/>
                          <a:latin typeface="Helvetica"/>
                          <a:ea typeface="Times New Roman"/>
                          <a:cs typeface="Times New Roman"/>
                        </a:rPr>
                        <a:t>Fairfax Media Limited</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30 June 2016</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n-AU" sz="1100" b="1">
                          <a:solidFill>
                            <a:srgbClr val="333333"/>
                          </a:solidFill>
                          <a:effectLst/>
                          <a:latin typeface="Helvetica"/>
                          <a:ea typeface="Times New Roman"/>
                          <a:cs typeface="Times New Roman"/>
                        </a:rPr>
                        <a:t>Viva Energy Holding Pty Ltd</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750"/>
                        </a:spcAft>
                      </a:pPr>
                      <a:r>
                        <a:rPr lang="en-AU" sz="1100" dirty="0">
                          <a:solidFill>
                            <a:srgbClr val="333333"/>
                          </a:solidFill>
                          <a:effectLst/>
                          <a:latin typeface="Helvetica"/>
                          <a:ea typeface="Times New Roman"/>
                          <a:cs typeface="Times New Roman"/>
                        </a:rPr>
                        <a:t>31 December 2016</a:t>
                      </a:r>
                      <a:endParaRPr lang="en-AU" sz="1050" dirty="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02308">
                <a:tc>
                  <a:txBody>
                    <a:bodyPr/>
                    <a:lstStyle/>
                    <a:p>
                      <a:pPr>
                        <a:lnSpc>
                          <a:spcPct val="115000"/>
                        </a:lnSpc>
                        <a:spcAft>
                          <a:spcPts val="0"/>
                        </a:spcAft>
                      </a:pPr>
                      <a:r>
                        <a:rPr lang="en-AU" sz="1100" b="1">
                          <a:solidFill>
                            <a:srgbClr val="333333"/>
                          </a:solidFill>
                          <a:effectLst/>
                          <a:latin typeface="Helvetica"/>
                          <a:ea typeface="Times New Roman"/>
                          <a:cs typeface="Times New Roman"/>
                        </a:rPr>
                        <a:t>Iluka Resources Limited</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31 December 2015 and is likely to be publicly released in August or September 2016. </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AU" sz="1100" b="1">
                          <a:solidFill>
                            <a:srgbClr val="333333"/>
                          </a:solidFill>
                          <a:effectLst/>
                          <a:latin typeface="Helvetica"/>
                          <a:ea typeface="Times New Roman"/>
                          <a:cs typeface="Times New Roman"/>
                        </a:rPr>
                        <a:t>Wesfarmers Limited</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750"/>
                        </a:spcAft>
                      </a:pPr>
                      <a:r>
                        <a:rPr lang="en-AU" sz="1100" dirty="0">
                          <a:solidFill>
                            <a:srgbClr val="333333"/>
                          </a:solidFill>
                          <a:effectLst/>
                          <a:latin typeface="Helvetica"/>
                          <a:ea typeface="Times New Roman"/>
                          <a:cs typeface="Times New Roman"/>
                        </a:rPr>
                        <a:t>30 June 2016</a:t>
                      </a:r>
                      <a:endParaRPr lang="en-AU" sz="1050" dirty="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1154">
                <a:tc>
                  <a:txBody>
                    <a:bodyPr/>
                    <a:lstStyle/>
                    <a:p>
                      <a:pPr>
                        <a:lnSpc>
                          <a:spcPct val="115000"/>
                        </a:lnSpc>
                        <a:spcAft>
                          <a:spcPts val="0"/>
                        </a:spcAft>
                      </a:pPr>
                      <a:r>
                        <a:rPr lang="en-AU" sz="1100" b="1">
                          <a:solidFill>
                            <a:srgbClr val="333333"/>
                          </a:solidFill>
                          <a:effectLst/>
                          <a:latin typeface="Helvetica"/>
                          <a:ea typeface="Times New Roman"/>
                          <a:cs typeface="Times New Roman"/>
                        </a:rPr>
                        <a:t>Lendlease Corporation Limited</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30 June 2017</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n-AU" sz="1100" b="1">
                          <a:solidFill>
                            <a:srgbClr val="333333"/>
                          </a:solidFill>
                          <a:effectLst/>
                          <a:latin typeface="Helvetica"/>
                          <a:ea typeface="Times New Roman"/>
                          <a:cs typeface="Times New Roman"/>
                        </a:rPr>
                        <a:t>Westpac</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750"/>
                        </a:spcAft>
                      </a:pPr>
                      <a:r>
                        <a:rPr lang="en-AU" sz="1100" dirty="0">
                          <a:solidFill>
                            <a:srgbClr val="333333"/>
                          </a:solidFill>
                          <a:effectLst/>
                          <a:latin typeface="Helvetica"/>
                          <a:ea typeface="Times New Roman"/>
                          <a:cs typeface="Times New Roman"/>
                        </a:rPr>
                        <a:t>30 September 2016</a:t>
                      </a:r>
                      <a:endParaRPr lang="en-AU" sz="1050" dirty="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1154">
                <a:tc>
                  <a:txBody>
                    <a:bodyPr/>
                    <a:lstStyle/>
                    <a:p>
                      <a:pPr>
                        <a:lnSpc>
                          <a:spcPct val="115000"/>
                        </a:lnSpc>
                        <a:spcAft>
                          <a:spcPts val="0"/>
                        </a:spcAft>
                      </a:pPr>
                      <a:r>
                        <a:rPr lang="en-AU" sz="1100" b="1">
                          <a:solidFill>
                            <a:srgbClr val="333333"/>
                          </a:solidFill>
                          <a:effectLst/>
                          <a:latin typeface="Helvetica"/>
                          <a:ea typeface="Times New Roman"/>
                          <a:cs typeface="Times New Roman"/>
                        </a:rPr>
                        <a:t>Mirrabooka Investments Ltd</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750"/>
                        </a:spcAft>
                      </a:pPr>
                      <a:r>
                        <a:rPr lang="en-AU" sz="1100">
                          <a:solidFill>
                            <a:srgbClr val="333333"/>
                          </a:solidFill>
                          <a:effectLst/>
                          <a:latin typeface="Helvetica"/>
                          <a:ea typeface="Times New Roman"/>
                          <a:cs typeface="Times New Roman"/>
                        </a:rPr>
                        <a:t>30 June 2016 </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AU" sz="1100" b="1">
                          <a:solidFill>
                            <a:srgbClr val="333333"/>
                          </a:solidFill>
                          <a:effectLst/>
                          <a:latin typeface="Helvetica"/>
                          <a:ea typeface="Times New Roman"/>
                          <a:cs typeface="Times New Roman"/>
                        </a:rPr>
                        <a:t>Woodside Petroleum Limited</a:t>
                      </a:r>
                      <a:endParaRPr lang="en-AU" sz="105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750"/>
                        </a:spcAft>
                      </a:pPr>
                      <a:r>
                        <a:rPr lang="en-AU" sz="1100" dirty="0">
                          <a:solidFill>
                            <a:srgbClr val="333333"/>
                          </a:solidFill>
                          <a:effectLst/>
                          <a:latin typeface="Helvetica"/>
                          <a:ea typeface="Times New Roman"/>
                          <a:cs typeface="Times New Roman"/>
                        </a:rPr>
                        <a:t>31 December 2016</a:t>
                      </a:r>
                      <a:endParaRPr lang="en-AU" sz="1050" dirty="0">
                        <a:effectLst/>
                        <a:latin typeface="Calibri"/>
                        <a:ea typeface="Calibri"/>
                        <a:cs typeface="Times New Roman"/>
                      </a:endParaRPr>
                    </a:p>
                  </a:txBody>
                  <a:tcPr marL="32797" marR="3279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17874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4181" y="1700808"/>
            <a:ext cx="4000444" cy="2952328"/>
          </a:xfrm>
          <a:prstGeom prst="rect">
            <a:avLst/>
          </a:prstGeom>
        </p:spPr>
      </p:pic>
      <p:sp>
        <p:nvSpPr>
          <p:cNvPr id="2" name="Title 1"/>
          <p:cNvSpPr>
            <a:spLocks noGrp="1"/>
          </p:cNvSpPr>
          <p:nvPr>
            <p:ph type="title"/>
          </p:nvPr>
        </p:nvSpPr>
        <p:spPr/>
        <p:txBody>
          <a:bodyPr/>
          <a:lstStyle/>
          <a:p>
            <a:r>
              <a:rPr lang="en-AU" dirty="0" smtClean="0"/>
              <a:t>We want to hear from you!</a:t>
            </a:r>
            <a:endParaRPr lang="en-AU" dirty="0"/>
          </a:p>
        </p:txBody>
      </p:sp>
      <p:sp>
        <p:nvSpPr>
          <p:cNvPr id="4" name="Content Placeholder 3"/>
          <p:cNvSpPr>
            <a:spLocks noGrp="1"/>
          </p:cNvSpPr>
          <p:nvPr>
            <p:ph sz="half" idx="1"/>
          </p:nvPr>
        </p:nvSpPr>
        <p:spPr>
          <a:xfrm>
            <a:off x="457200" y="1600200"/>
            <a:ext cx="5050904" cy="4525963"/>
          </a:xfrm>
        </p:spPr>
        <p:txBody>
          <a:bodyPr>
            <a:normAutofit fontScale="92500" lnSpcReduction="20000"/>
          </a:bodyPr>
          <a:lstStyle/>
          <a:p>
            <a:pPr marL="0" indent="0">
              <a:buNone/>
            </a:pPr>
            <a:r>
              <a:rPr lang="en-AU" dirty="0"/>
              <a:t>Online: </a:t>
            </a:r>
          </a:p>
          <a:p>
            <a:pPr marL="0" indent="0">
              <a:buNone/>
            </a:pPr>
            <a:r>
              <a:rPr lang="en-AU" dirty="0">
                <a:hlinkClick r:id="rId4"/>
              </a:rPr>
              <a:t>www.taxboard.gov.au</a:t>
            </a:r>
            <a:endParaRPr lang="en-AU" dirty="0"/>
          </a:p>
          <a:p>
            <a:pPr marL="0" indent="0">
              <a:buNone/>
            </a:pPr>
            <a:endParaRPr lang="en-AU" dirty="0"/>
          </a:p>
          <a:p>
            <a:pPr marL="0" indent="0">
              <a:buNone/>
            </a:pPr>
            <a:r>
              <a:rPr lang="en-AU" dirty="0"/>
              <a:t>Sounding Board:</a:t>
            </a:r>
          </a:p>
          <a:p>
            <a:pPr marL="0" indent="0">
              <a:buNone/>
            </a:pPr>
            <a:r>
              <a:rPr lang="en-AU" dirty="0">
                <a:hlinkClick r:id="rId5"/>
              </a:rPr>
              <a:t>https://taxboard.ideascale.com/</a:t>
            </a:r>
            <a:r>
              <a:rPr lang="en-AU" dirty="0"/>
              <a:t> </a:t>
            </a:r>
          </a:p>
          <a:p>
            <a:pPr marL="0" indent="0">
              <a:buNone/>
            </a:pPr>
            <a:endParaRPr lang="en-AU" dirty="0"/>
          </a:p>
          <a:p>
            <a:pPr marL="0" indent="0">
              <a:buNone/>
            </a:pPr>
            <a:r>
              <a:rPr lang="en-AU" dirty="0"/>
              <a:t>Email:</a:t>
            </a:r>
          </a:p>
          <a:p>
            <a:pPr marL="0" indent="0">
              <a:buNone/>
            </a:pPr>
            <a:r>
              <a:rPr lang="en-AU" dirty="0" smtClean="0">
                <a:hlinkClick r:id="rId6"/>
              </a:rPr>
              <a:t>TaxBoard@treasury.gov.au</a:t>
            </a:r>
            <a:endParaRPr lang="en-AU" dirty="0" smtClean="0"/>
          </a:p>
          <a:p>
            <a:pPr marL="0" indent="0">
              <a:buNone/>
            </a:pPr>
            <a:endParaRPr lang="en-AU" dirty="0"/>
          </a:p>
          <a:p>
            <a:pPr marL="0" indent="0">
              <a:buNone/>
            </a:pPr>
            <a:r>
              <a:rPr lang="en-AU" dirty="0" smtClean="0"/>
              <a:t>Twitter:</a:t>
            </a:r>
          </a:p>
          <a:p>
            <a:pPr marL="0" indent="0">
              <a:buNone/>
            </a:pPr>
            <a:r>
              <a:rPr lang="en-AU" dirty="0" smtClean="0"/>
              <a:t>@</a:t>
            </a:r>
            <a:r>
              <a:rPr lang="en-AU" dirty="0" err="1" smtClean="0"/>
              <a:t>taxboard_au</a:t>
            </a:r>
            <a:endParaRPr lang="en-AU" dirty="0"/>
          </a:p>
          <a:p>
            <a:pPr algn="ctr"/>
            <a:endParaRPr lang="en-AU" dirty="0"/>
          </a:p>
        </p:txBody>
      </p:sp>
    </p:spTree>
    <p:extLst>
      <p:ext uri="{BB962C8B-B14F-4D97-AF65-F5344CB8AC3E}">
        <p14:creationId xmlns:p14="http://schemas.microsoft.com/office/powerpoint/2010/main" val="3746891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the Code was developed</a:t>
            </a:r>
            <a:endParaRPr lang="en-AU" dirty="0"/>
          </a:p>
        </p:txBody>
      </p:sp>
      <p:sp>
        <p:nvSpPr>
          <p:cNvPr id="3" name="Content Placeholder 2"/>
          <p:cNvSpPr>
            <a:spLocks noGrp="1"/>
          </p:cNvSpPr>
          <p:nvPr>
            <p:ph idx="1"/>
          </p:nvPr>
        </p:nvSpPr>
        <p:spPr/>
        <p:txBody>
          <a:bodyPr>
            <a:normAutofit/>
          </a:bodyPr>
          <a:lstStyle/>
          <a:p>
            <a:r>
              <a:rPr lang="en-AU" dirty="0" smtClean="0"/>
              <a:t>Response to community concerns</a:t>
            </a:r>
          </a:p>
          <a:p>
            <a:pPr lvl="1"/>
            <a:r>
              <a:rPr lang="en-AU" dirty="0" smtClean="0"/>
              <a:t>Expectation large </a:t>
            </a:r>
            <a:r>
              <a:rPr lang="en-AU" dirty="0"/>
              <a:t>businesses be </a:t>
            </a:r>
            <a:r>
              <a:rPr lang="en-AU" dirty="0" smtClean="0"/>
              <a:t>publicly </a:t>
            </a:r>
            <a:r>
              <a:rPr lang="en-AU" dirty="0"/>
              <a:t>transparent </a:t>
            </a:r>
            <a:r>
              <a:rPr lang="en-AU" dirty="0" smtClean="0"/>
              <a:t>about their tax affairs.</a:t>
            </a:r>
          </a:p>
          <a:p>
            <a:r>
              <a:rPr lang="en-AU" dirty="0" smtClean="0"/>
              <a:t>Drive cultural change within the corporate sector towards greater tax transparency.</a:t>
            </a:r>
          </a:p>
          <a:p>
            <a:pPr lvl="1"/>
            <a:r>
              <a:rPr lang="en-AU" dirty="0" smtClean="0"/>
              <a:t>Senior management to be actively involved in the decision to adopt the Code</a:t>
            </a:r>
          </a:p>
          <a:p>
            <a:pPr lvl="1"/>
            <a:r>
              <a:rPr lang="en-AU" dirty="0"/>
              <a:t>Voluntary in nature to lead to greater and high quality information.</a:t>
            </a:r>
          </a:p>
          <a:p>
            <a:pPr lvl="1"/>
            <a:endParaRPr lang="en-AU" dirty="0" smtClean="0"/>
          </a:p>
          <a:p>
            <a:pPr marL="457200" lvl="1" indent="0">
              <a:buNone/>
            </a:pPr>
            <a:endParaRPr lang="en-AU" dirty="0" smtClean="0"/>
          </a:p>
          <a:p>
            <a:endParaRPr lang="en-AU" dirty="0" smtClean="0"/>
          </a:p>
          <a:p>
            <a:endParaRPr lang="en-AU" dirty="0"/>
          </a:p>
        </p:txBody>
      </p:sp>
    </p:spTree>
    <p:extLst>
      <p:ext uri="{BB962C8B-B14F-4D97-AF65-F5344CB8AC3E}">
        <p14:creationId xmlns:p14="http://schemas.microsoft.com/office/powerpoint/2010/main" val="4230860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348880"/>
            <a:ext cx="4655393" cy="2955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ctrTitle"/>
          </p:nvPr>
        </p:nvSpPr>
        <p:spPr>
          <a:xfrm>
            <a:off x="685800" y="1124744"/>
            <a:ext cx="7772400" cy="1470025"/>
          </a:xfrm>
        </p:spPr>
        <p:txBody>
          <a:bodyPr>
            <a:normAutofit/>
          </a:bodyPr>
          <a:lstStyle/>
          <a:p>
            <a:r>
              <a:rPr lang="en-AU" sz="6000" b="1" dirty="0" smtClean="0"/>
              <a:t>Questions?</a:t>
            </a:r>
            <a:endParaRPr lang="en-AU" sz="6000" b="1" dirty="0"/>
          </a:p>
        </p:txBody>
      </p:sp>
    </p:spTree>
    <p:extLst>
      <p:ext uri="{BB962C8B-B14F-4D97-AF65-F5344CB8AC3E}">
        <p14:creationId xmlns:p14="http://schemas.microsoft.com/office/powerpoint/2010/main" val="582739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0"/>
            <a:ext cx="1909305" cy="1909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0"/>
            <a:ext cx="1882899" cy="1882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AU" dirty="0" smtClean="0"/>
              <a:t>International Trends</a:t>
            </a:r>
            <a:endParaRPr lang="en-AU" dirty="0"/>
          </a:p>
        </p:txBody>
      </p:sp>
      <p:sp>
        <p:nvSpPr>
          <p:cNvPr id="3" name="Content Placeholder 2"/>
          <p:cNvSpPr>
            <a:spLocks noGrp="1"/>
          </p:cNvSpPr>
          <p:nvPr>
            <p:ph idx="1"/>
          </p:nvPr>
        </p:nvSpPr>
        <p:spPr>
          <a:xfrm>
            <a:off x="457200" y="1600201"/>
            <a:ext cx="8291264" cy="3052936"/>
          </a:xfrm>
        </p:spPr>
        <p:txBody>
          <a:bodyPr>
            <a:normAutofit fontScale="92500" lnSpcReduction="10000"/>
          </a:bodyPr>
          <a:lstStyle/>
          <a:p>
            <a:r>
              <a:rPr lang="en-AU" dirty="0" smtClean="0"/>
              <a:t>Governments around the world have been responding to demand of increased tax transparency for large corporations</a:t>
            </a:r>
          </a:p>
          <a:p>
            <a:pPr lvl="1"/>
            <a:r>
              <a:rPr lang="en-AU" dirty="0" smtClean="0"/>
              <a:t>UK ‘special measures’ to tackle businesses that persistently adopt highly aggressive tax planning</a:t>
            </a:r>
          </a:p>
          <a:p>
            <a:pPr lvl="1"/>
            <a:r>
              <a:rPr lang="en-AU" dirty="0" smtClean="0"/>
              <a:t>EU introducing new transparency requirements for </a:t>
            </a:r>
            <a:r>
              <a:rPr lang="en-AU" dirty="0" err="1" smtClean="0"/>
              <a:t>multinationls</a:t>
            </a:r>
            <a:endParaRPr lang="en-AU" dirty="0"/>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7" y="4221088"/>
            <a:ext cx="3391215"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5190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 Should disclose?</a:t>
            </a:r>
            <a:endParaRPr lang="en-AU" dirty="0"/>
          </a:p>
        </p:txBody>
      </p:sp>
      <p:sp>
        <p:nvSpPr>
          <p:cNvPr id="3" name="Content Placeholder 2"/>
          <p:cNvSpPr>
            <a:spLocks noGrp="1"/>
          </p:cNvSpPr>
          <p:nvPr>
            <p:ph idx="1"/>
          </p:nvPr>
        </p:nvSpPr>
        <p:spPr>
          <a:xfrm>
            <a:off x="457200" y="1268760"/>
            <a:ext cx="7787208" cy="3096345"/>
          </a:xfrm>
        </p:spPr>
        <p:txBody>
          <a:bodyPr>
            <a:normAutofit fontScale="85000" lnSpcReduction="20000"/>
          </a:bodyPr>
          <a:lstStyle/>
          <a:p>
            <a:r>
              <a:rPr lang="en-AU" dirty="0" smtClean="0"/>
              <a:t>Code outlines recommended disclosures for large and medium businesses</a:t>
            </a:r>
          </a:p>
          <a:p>
            <a:r>
              <a:rPr lang="en-AU" dirty="0"/>
              <a:t>Large </a:t>
            </a:r>
            <a:r>
              <a:rPr lang="en-AU" dirty="0" smtClean="0"/>
              <a:t>business - ‘</a:t>
            </a:r>
            <a:r>
              <a:rPr lang="en-AU" dirty="0"/>
              <a:t>TTC Australian turnover’ ≥</a:t>
            </a:r>
            <a:r>
              <a:rPr lang="en-AU" dirty="0" smtClean="0"/>
              <a:t> </a:t>
            </a:r>
            <a:r>
              <a:rPr lang="en-AU" dirty="0"/>
              <a:t>AUD </a:t>
            </a:r>
            <a:r>
              <a:rPr lang="en-AU" dirty="0" smtClean="0"/>
              <a:t>500m</a:t>
            </a:r>
          </a:p>
          <a:p>
            <a:r>
              <a:rPr lang="en-AU" dirty="0" smtClean="0"/>
              <a:t>Medium business - TTC </a:t>
            </a:r>
            <a:r>
              <a:rPr lang="en-AU" dirty="0"/>
              <a:t>Australian turnover </a:t>
            </a:r>
            <a:r>
              <a:rPr lang="en-AU" dirty="0" smtClean="0"/>
              <a:t>between AUD 100m and &lt; AUD 500m</a:t>
            </a:r>
          </a:p>
          <a:p>
            <a:r>
              <a:rPr lang="en-AU" dirty="0"/>
              <a:t>G</a:t>
            </a:r>
            <a:r>
              <a:rPr lang="en-AU" dirty="0" smtClean="0"/>
              <a:t>roups </a:t>
            </a:r>
            <a:r>
              <a:rPr lang="en-AU" dirty="0"/>
              <a:t>can choose the level of aggregation or grouping </a:t>
            </a:r>
            <a:r>
              <a:rPr lang="en-AU" dirty="0" smtClean="0"/>
              <a:t>of entities </a:t>
            </a:r>
            <a:r>
              <a:rPr lang="en-AU" dirty="0"/>
              <a:t>for </a:t>
            </a:r>
            <a:r>
              <a:rPr lang="en-AU" dirty="0" smtClean="0"/>
              <a:t>disclosures</a:t>
            </a:r>
            <a:endParaRPr lang="en-AU"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231" y="4337241"/>
            <a:ext cx="5040560"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3030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AU" dirty="0" smtClean="0"/>
              <a:t>Disclosures – Part A</a:t>
            </a:r>
            <a:endParaRPr lang="en-AU"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9767512"/>
              </p:ext>
            </p:extLst>
          </p:nvPr>
        </p:nvGraphicFramePr>
        <p:xfrm>
          <a:off x="179512" y="1200016"/>
          <a:ext cx="8640959" cy="5181312"/>
        </p:xfrm>
        <a:graphic>
          <a:graphicData uri="http://schemas.openxmlformats.org/drawingml/2006/table">
            <a:tbl>
              <a:tblPr firstRow="1" firstCol="1" bandRow="1">
                <a:tableStyleId>{5C22544A-7EE6-4342-B048-85BDC9FD1C3A}</a:tableStyleId>
              </a:tblPr>
              <a:tblGrid>
                <a:gridCol w="1476688"/>
                <a:gridCol w="4260631"/>
                <a:gridCol w="2903640"/>
              </a:tblGrid>
              <a:tr h="752536">
                <a:tc>
                  <a:txBody>
                    <a:bodyPr/>
                    <a:lstStyle/>
                    <a:p>
                      <a:pPr>
                        <a:lnSpc>
                          <a:spcPct val="115000"/>
                        </a:lnSpc>
                        <a:spcAft>
                          <a:spcPts val="0"/>
                        </a:spcAft>
                      </a:pPr>
                      <a:r>
                        <a:rPr lang="en-AU" sz="2000" kern="1200" dirty="0">
                          <a:effectLst/>
                        </a:rPr>
                        <a:t>Who </a:t>
                      </a:r>
                      <a:endParaRPr lang="en-AU" sz="2000" dirty="0">
                        <a:effectLst/>
                        <a:latin typeface="Calibri"/>
                        <a:ea typeface="Calibri"/>
                        <a:cs typeface="Times New Roman"/>
                      </a:endParaRPr>
                    </a:p>
                  </a:txBody>
                  <a:tcPr marL="53004" marR="53004" marT="7795" marB="0"/>
                </a:tc>
                <a:tc>
                  <a:txBody>
                    <a:bodyPr/>
                    <a:lstStyle/>
                    <a:p>
                      <a:pPr>
                        <a:lnSpc>
                          <a:spcPct val="115000"/>
                        </a:lnSpc>
                        <a:spcAft>
                          <a:spcPts val="0"/>
                        </a:spcAft>
                      </a:pPr>
                      <a:r>
                        <a:rPr lang="en-AU" sz="2000" kern="1200" dirty="0">
                          <a:effectLst/>
                        </a:rPr>
                        <a:t>Minimum standard of information</a:t>
                      </a:r>
                      <a:endParaRPr lang="en-AU" sz="2000" dirty="0">
                        <a:effectLst/>
                        <a:latin typeface="Calibri"/>
                        <a:ea typeface="Calibri"/>
                        <a:cs typeface="Times New Roman"/>
                      </a:endParaRPr>
                    </a:p>
                  </a:txBody>
                  <a:tcPr marL="53004" marR="53004" marT="7795" marB="0"/>
                </a:tc>
                <a:tc>
                  <a:txBody>
                    <a:bodyPr/>
                    <a:lstStyle/>
                    <a:p>
                      <a:pPr>
                        <a:lnSpc>
                          <a:spcPct val="115000"/>
                        </a:lnSpc>
                        <a:spcAft>
                          <a:spcPts val="0"/>
                        </a:spcAft>
                      </a:pPr>
                      <a:r>
                        <a:rPr lang="en-AU" sz="2000" kern="1200" dirty="0">
                          <a:effectLst/>
                        </a:rPr>
                        <a:t>How should the content be disclosed?</a:t>
                      </a:r>
                      <a:endParaRPr lang="en-AU" sz="2000" dirty="0">
                        <a:effectLst/>
                        <a:latin typeface="Calibri"/>
                        <a:ea typeface="Calibri"/>
                        <a:cs typeface="Times New Roman"/>
                      </a:endParaRPr>
                    </a:p>
                  </a:txBody>
                  <a:tcPr marL="0" marR="0" marT="0" marB="0"/>
                </a:tc>
              </a:tr>
              <a:tr h="4428776">
                <a:tc>
                  <a:txBody>
                    <a:bodyPr/>
                    <a:lstStyle/>
                    <a:p>
                      <a:pPr>
                        <a:lnSpc>
                          <a:spcPct val="115000"/>
                        </a:lnSpc>
                        <a:spcAft>
                          <a:spcPts val="0"/>
                        </a:spcAft>
                      </a:pPr>
                      <a:r>
                        <a:rPr lang="en-AU" sz="2000" kern="1200" dirty="0">
                          <a:effectLst/>
                        </a:rPr>
                        <a:t>‘Large’ and ‘medium’ </a:t>
                      </a:r>
                      <a:r>
                        <a:rPr lang="en-AU" sz="2000" kern="1200" dirty="0" smtClean="0">
                          <a:effectLst/>
                        </a:rPr>
                        <a:t>businesses</a:t>
                      </a:r>
                      <a:endParaRPr lang="en-AU" sz="2000" dirty="0">
                        <a:effectLst/>
                      </a:endParaRPr>
                    </a:p>
                    <a:p>
                      <a:pPr>
                        <a:lnSpc>
                          <a:spcPct val="115000"/>
                        </a:lnSpc>
                        <a:spcAft>
                          <a:spcPts val="0"/>
                        </a:spcAft>
                      </a:pPr>
                      <a:r>
                        <a:rPr lang="en-AU" sz="2000" kern="1200" dirty="0">
                          <a:effectLst/>
                        </a:rPr>
                        <a:t> </a:t>
                      </a:r>
                      <a:endParaRPr lang="en-AU" sz="2000" dirty="0">
                        <a:effectLst/>
                        <a:latin typeface="Calibri"/>
                        <a:ea typeface="Calibri"/>
                        <a:cs typeface="Times New Roman"/>
                      </a:endParaRPr>
                    </a:p>
                  </a:txBody>
                  <a:tcPr marL="53004" marR="53004" marT="7795" marB="0"/>
                </a:tc>
                <a:tc>
                  <a:txBody>
                    <a:bodyPr/>
                    <a:lstStyle/>
                    <a:p>
                      <a:pPr marL="342900" lvl="0" indent="-342900">
                        <a:lnSpc>
                          <a:spcPct val="115000"/>
                        </a:lnSpc>
                        <a:spcAft>
                          <a:spcPts val="0"/>
                        </a:spcAft>
                        <a:buFont typeface="Arial"/>
                        <a:buChar char="•"/>
                        <a:tabLst>
                          <a:tab pos="-730250" algn="l"/>
                          <a:tab pos="330200" algn="l"/>
                        </a:tabLst>
                      </a:pPr>
                      <a:r>
                        <a:rPr lang="en-AU" sz="2000" kern="1200" dirty="0">
                          <a:effectLst/>
                        </a:rPr>
                        <a:t>Reconciliation of accounting profit to tax expense and to income tax paid or income tax payable </a:t>
                      </a:r>
                      <a:endParaRPr lang="en-AU" sz="2000" dirty="0">
                        <a:effectLst/>
                      </a:endParaRPr>
                    </a:p>
                    <a:p>
                      <a:pPr marL="342900" lvl="0" indent="-342900">
                        <a:lnSpc>
                          <a:spcPct val="115000"/>
                        </a:lnSpc>
                        <a:spcAft>
                          <a:spcPts val="0"/>
                        </a:spcAft>
                        <a:buFont typeface="Arial"/>
                        <a:buChar char="•"/>
                        <a:tabLst>
                          <a:tab pos="-730250" algn="l"/>
                          <a:tab pos="330200" algn="l"/>
                        </a:tabLst>
                      </a:pPr>
                      <a:r>
                        <a:rPr lang="en-AU" sz="2000" kern="1200" dirty="0">
                          <a:effectLst/>
                        </a:rPr>
                        <a:t>Identification of material temporary and non-temporary differences</a:t>
                      </a:r>
                      <a:endParaRPr lang="en-AU" sz="2000" dirty="0">
                        <a:effectLst/>
                      </a:endParaRPr>
                    </a:p>
                    <a:p>
                      <a:pPr marL="342900" lvl="0" indent="-342900">
                        <a:lnSpc>
                          <a:spcPct val="115000"/>
                        </a:lnSpc>
                        <a:spcAft>
                          <a:spcPts val="0"/>
                        </a:spcAft>
                        <a:buFont typeface="Arial"/>
                        <a:buChar char="•"/>
                        <a:tabLst>
                          <a:tab pos="-730250" algn="l"/>
                          <a:tab pos="330200" algn="l"/>
                        </a:tabLst>
                      </a:pPr>
                      <a:r>
                        <a:rPr lang="en-AU" sz="2000" kern="1200" dirty="0">
                          <a:effectLst/>
                        </a:rPr>
                        <a:t>Accounting effective company tax rates for Australian and global operations (pursuant to AASB guidance</a:t>
                      </a:r>
                      <a:r>
                        <a:rPr lang="en-AU" sz="2000" kern="1200" dirty="0" smtClean="0">
                          <a:effectLst/>
                        </a:rPr>
                        <a:t>)</a:t>
                      </a:r>
                      <a:endParaRPr lang="en-AU" sz="2000" dirty="0">
                        <a:effectLst/>
                      </a:endParaRPr>
                    </a:p>
                  </a:txBody>
                  <a:tcPr marL="53004" marR="53004" marT="7795" marB="0"/>
                </a:tc>
                <a:tc>
                  <a:txBody>
                    <a:bodyPr/>
                    <a:lstStyle/>
                    <a:p>
                      <a:pPr marL="342900" lvl="0" indent="-342900">
                        <a:lnSpc>
                          <a:spcPct val="115000"/>
                        </a:lnSpc>
                        <a:spcAft>
                          <a:spcPts val="0"/>
                        </a:spcAft>
                        <a:buFont typeface="Arial"/>
                        <a:buChar char="•"/>
                        <a:tabLst>
                          <a:tab pos="-730250" algn="l"/>
                          <a:tab pos="330200" algn="l"/>
                        </a:tabLst>
                      </a:pPr>
                      <a:r>
                        <a:rPr lang="en-AU" sz="2000" kern="1200" dirty="0">
                          <a:effectLst/>
                        </a:rPr>
                        <a:t>Australian general purpose financial statements; or</a:t>
                      </a:r>
                      <a:endParaRPr lang="en-AU" sz="2000" dirty="0">
                        <a:effectLst/>
                      </a:endParaRPr>
                    </a:p>
                    <a:p>
                      <a:pPr marL="342900" lvl="0" indent="-342900">
                        <a:lnSpc>
                          <a:spcPct val="115000"/>
                        </a:lnSpc>
                        <a:spcAft>
                          <a:spcPts val="0"/>
                        </a:spcAft>
                        <a:buFont typeface="Arial"/>
                        <a:buChar char="•"/>
                        <a:tabLst>
                          <a:tab pos="-730250" algn="l"/>
                          <a:tab pos="330200" algn="l"/>
                        </a:tabLst>
                      </a:pPr>
                      <a:r>
                        <a:rPr lang="en-AU" sz="2000" kern="1200" dirty="0" smtClean="0">
                          <a:effectLst/>
                        </a:rPr>
                        <a:t>Stand-alone</a:t>
                      </a:r>
                      <a:r>
                        <a:rPr lang="en-AU" sz="2000" kern="1200" baseline="0" dirty="0" smtClean="0">
                          <a:effectLst/>
                        </a:rPr>
                        <a:t> </a:t>
                      </a:r>
                      <a:r>
                        <a:rPr lang="en-AU" sz="2000" kern="1200" dirty="0" smtClean="0">
                          <a:effectLst/>
                        </a:rPr>
                        <a:t>report</a:t>
                      </a:r>
                      <a:endParaRPr lang="en-AU" sz="2000" dirty="0">
                        <a:effectLst/>
                        <a:latin typeface="Calibri"/>
                        <a:cs typeface="Times New Roman"/>
                      </a:endParaRPr>
                    </a:p>
                  </a:txBody>
                  <a:tcPr marL="0" marR="0" marT="0" marB="0"/>
                </a:tc>
              </a:tr>
            </a:tbl>
          </a:graphicData>
        </a:graphic>
      </p:graphicFrame>
      <p:sp>
        <p:nvSpPr>
          <p:cNvPr id="4" name="Slide Number Placeholder 3"/>
          <p:cNvSpPr>
            <a:spLocks noGrp="1"/>
          </p:cNvSpPr>
          <p:nvPr>
            <p:ph type="sldNum" sz="quarter" idx="12"/>
          </p:nvPr>
        </p:nvSpPr>
        <p:spPr/>
        <p:txBody>
          <a:bodyPr/>
          <a:lstStyle/>
          <a:p>
            <a:fld id="{7496895E-76E2-42F6-A806-3DF77F490EFD}" type="slidenum">
              <a:rPr lang="en-AU" smtClean="0">
                <a:solidFill>
                  <a:prstClr val="black">
                    <a:tint val="75000"/>
                  </a:prstClr>
                </a:solidFill>
              </a:rPr>
              <a:pPr/>
              <a:t>5</a:t>
            </a:fld>
            <a:endParaRPr lang="en-AU" dirty="0">
              <a:solidFill>
                <a:prstClr val="black">
                  <a:tint val="75000"/>
                </a:prstClr>
              </a:solidFill>
            </a:endParaRPr>
          </a:p>
        </p:txBody>
      </p:sp>
    </p:spTree>
    <p:extLst>
      <p:ext uri="{BB962C8B-B14F-4D97-AF65-F5344CB8AC3E}">
        <p14:creationId xmlns:p14="http://schemas.microsoft.com/office/powerpoint/2010/main" val="3403748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Disclosures - Part </a:t>
            </a:r>
            <a:r>
              <a:rPr lang="en-AU" dirty="0"/>
              <a:t>B</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4944466"/>
              </p:ext>
            </p:extLst>
          </p:nvPr>
        </p:nvGraphicFramePr>
        <p:xfrm>
          <a:off x="107504" y="1844824"/>
          <a:ext cx="8784976" cy="3600400"/>
        </p:xfrm>
        <a:graphic>
          <a:graphicData uri="http://schemas.openxmlformats.org/drawingml/2006/table">
            <a:tbl>
              <a:tblPr firstRow="1" firstCol="1" bandRow="1">
                <a:tableStyleId>{5C22544A-7EE6-4342-B048-85BDC9FD1C3A}</a:tableStyleId>
              </a:tblPr>
              <a:tblGrid>
                <a:gridCol w="1755751"/>
                <a:gridCol w="4180318"/>
                <a:gridCol w="2848907"/>
              </a:tblGrid>
              <a:tr h="792088">
                <a:tc>
                  <a:txBody>
                    <a:bodyPr/>
                    <a:lstStyle/>
                    <a:p>
                      <a:pPr>
                        <a:lnSpc>
                          <a:spcPct val="115000"/>
                        </a:lnSpc>
                        <a:spcAft>
                          <a:spcPts val="0"/>
                        </a:spcAft>
                      </a:pPr>
                      <a:r>
                        <a:rPr lang="en-AU" sz="2000" kern="1200" dirty="0">
                          <a:effectLst/>
                        </a:rPr>
                        <a:t>Who </a:t>
                      </a:r>
                      <a:endParaRPr lang="en-AU" sz="2000" dirty="0">
                        <a:effectLst/>
                        <a:latin typeface="Calibri"/>
                        <a:ea typeface="Calibri"/>
                        <a:cs typeface="Times New Roman"/>
                      </a:endParaRPr>
                    </a:p>
                  </a:txBody>
                  <a:tcPr marL="53004" marR="53004" marT="7795" marB="0"/>
                </a:tc>
                <a:tc>
                  <a:txBody>
                    <a:bodyPr/>
                    <a:lstStyle/>
                    <a:p>
                      <a:pPr>
                        <a:lnSpc>
                          <a:spcPct val="115000"/>
                        </a:lnSpc>
                        <a:spcAft>
                          <a:spcPts val="0"/>
                        </a:spcAft>
                      </a:pPr>
                      <a:r>
                        <a:rPr lang="en-AU" sz="2000" kern="1200" dirty="0">
                          <a:effectLst/>
                        </a:rPr>
                        <a:t>Minimum standard of information</a:t>
                      </a:r>
                      <a:endParaRPr lang="en-AU" sz="2000" dirty="0">
                        <a:effectLst/>
                        <a:latin typeface="Calibri"/>
                        <a:ea typeface="Calibri"/>
                        <a:cs typeface="Times New Roman"/>
                      </a:endParaRPr>
                    </a:p>
                  </a:txBody>
                  <a:tcPr marL="53004" marR="53004" marT="7795" marB="0"/>
                </a:tc>
                <a:tc>
                  <a:txBody>
                    <a:bodyPr/>
                    <a:lstStyle/>
                    <a:p>
                      <a:pPr>
                        <a:lnSpc>
                          <a:spcPct val="115000"/>
                        </a:lnSpc>
                        <a:spcAft>
                          <a:spcPts val="0"/>
                        </a:spcAft>
                      </a:pPr>
                      <a:r>
                        <a:rPr lang="en-AU" sz="2000" kern="1200" dirty="0">
                          <a:effectLst/>
                        </a:rPr>
                        <a:t>How should the content be disclosed?</a:t>
                      </a:r>
                      <a:endParaRPr lang="en-AU" sz="2000" dirty="0">
                        <a:effectLst/>
                        <a:latin typeface="Calibri"/>
                        <a:ea typeface="Calibri"/>
                        <a:cs typeface="Times New Roman"/>
                      </a:endParaRPr>
                    </a:p>
                  </a:txBody>
                  <a:tcPr marL="0" marR="0" marT="0" marB="0"/>
                </a:tc>
              </a:tr>
              <a:tr h="2808312">
                <a:tc>
                  <a:txBody>
                    <a:bodyPr/>
                    <a:lstStyle/>
                    <a:p>
                      <a:pPr>
                        <a:lnSpc>
                          <a:spcPct val="115000"/>
                        </a:lnSpc>
                        <a:spcAft>
                          <a:spcPts val="0"/>
                        </a:spcAft>
                      </a:pPr>
                      <a:r>
                        <a:rPr lang="en-AU" sz="2000" kern="1200" dirty="0">
                          <a:effectLst/>
                        </a:rPr>
                        <a:t>‘Large’ businesses</a:t>
                      </a:r>
                      <a:endParaRPr lang="en-AU" sz="2000" dirty="0">
                        <a:effectLst/>
                      </a:endParaRPr>
                    </a:p>
                    <a:p>
                      <a:pPr>
                        <a:lnSpc>
                          <a:spcPct val="115000"/>
                        </a:lnSpc>
                        <a:spcAft>
                          <a:spcPts val="0"/>
                        </a:spcAft>
                      </a:pPr>
                      <a:r>
                        <a:rPr lang="en-AU" sz="2000" kern="1200" dirty="0">
                          <a:effectLst/>
                        </a:rPr>
                        <a:t> </a:t>
                      </a:r>
                      <a:endParaRPr lang="en-AU" sz="2000" dirty="0">
                        <a:effectLst/>
                        <a:latin typeface="Calibri"/>
                        <a:ea typeface="Calibri"/>
                        <a:cs typeface="Times New Roman"/>
                      </a:endParaRPr>
                    </a:p>
                  </a:txBody>
                  <a:tcPr marL="53004" marR="53004" marT="7795" marB="0"/>
                </a:tc>
                <a:tc>
                  <a:txBody>
                    <a:bodyPr/>
                    <a:lstStyle/>
                    <a:p>
                      <a:pPr marL="342900" lvl="0" indent="-342900">
                        <a:lnSpc>
                          <a:spcPct val="115000"/>
                        </a:lnSpc>
                        <a:spcAft>
                          <a:spcPts val="0"/>
                        </a:spcAft>
                        <a:buFont typeface="Arial"/>
                        <a:buChar char="•"/>
                        <a:tabLst>
                          <a:tab pos="330200" algn="l"/>
                          <a:tab pos="457200" algn="l"/>
                        </a:tabLst>
                      </a:pPr>
                      <a:r>
                        <a:rPr lang="en-AU" sz="2000" kern="1200" dirty="0">
                          <a:effectLst/>
                        </a:rPr>
                        <a:t>Approach to tax strategy and governance</a:t>
                      </a:r>
                      <a:endParaRPr lang="en-AU" sz="2000" dirty="0">
                        <a:effectLst/>
                      </a:endParaRPr>
                    </a:p>
                    <a:p>
                      <a:pPr marL="342900" lvl="0" indent="-342900">
                        <a:lnSpc>
                          <a:spcPct val="115000"/>
                        </a:lnSpc>
                        <a:spcAft>
                          <a:spcPts val="0"/>
                        </a:spcAft>
                        <a:buFont typeface="Arial"/>
                        <a:buChar char="•"/>
                        <a:tabLst>
                          <a:tab pos="330200" algn="l"/>
                          <a:tab pos="457200" algn="l"/>
                        </a:tabLst>
                      </a:pPr>
                      <a:r>
                        <a:rPr lang="en-AU" sz="2000" kern="1200" dirty="0">
                          <a:effectLst/>
                        </a:rPr>
                        <a:t>Tax contribution summary for corporate taxes paid</a:t>
                      </a:r>
                      <a:endParaRPr lang="en-AU" sz="2000" dirty="0">
                        <a:effectLst/>
                      </a:endParaRPr>
                    </a:p>
                    <a:p>
                      <a:pPr marL="342900" lvl="0" indent="-342900">
                        <a:lnSpc>
                          <a:spcPct val="115000"/>
                        </a:lnSpc>
                        <a:spcAft>
                          <a:spcPts val="0"/>
                        </a:spcAft>
                        <a:buFont typeface="Arial"/>
                        <a:buChar char="•"/>
                        <a:tabLst>
                          <a:tab pos="330200" algn="l"/>
                          <a:tab pos="457200" algn="l"/>
                        </a:tabLst>
                      </a:pPr>
                      <a:r>
                        <a:rPr lang="en-AU" sz="2000" kern="1200" dirty="0">
                          <a:effectLst/>
                        </a:rPr>
                        <a:t>Information about international related party </a:t>
                      </a:r>
                      <a:r>
                        <a:rPr lang="en-AU" sz="2000" kern="1200" dirty="0" smtClean="0">
                          <a:effectLst/>
                        </a:rPr>
                        <a:t>dealings</a:t>
                      </a:r>
                      <a:endParaRPr lang="en-AU" sz="2000" dirty="0">
                        <a:effectLst/>
                      </a:endParaRPr>
                    </a:p>
                  </a:txBody>
                  <a:tcPr marL="53004" marR="53004" marT="7795" marB="0"/>
                </a:tc>
                <a:tc>
                  <a:txBody>
                    <a:bodyPr/>
                    <a:lstStyle/>
                    <a:p>
                      <a:pPr marL="342900" lvl="0" indent="-342900">
                        <a:lnSpc>
                          <a:spcPct val="115000"/>
                        </a:lnSpc>
                        <a:spcAft>
                          <a:spcPts val="0"/>
                        </a:spcAft>
                        <a:buFont typeface="Arial"/>
                        <a:buChar char="•"/>
                        <a:tabLst>
                          <a:tab pos="330200" algn="l"/>
                          <a:tab pos="457200" algn="l"/>
                        </a:tabLst>
                      </a:pPr>
                      <a:r>
                        <a:rPr lang="en-AU" sz="2000" kern="1200" dirty="0" smtClean="0">
                          <a:effectLst/>
                        </a:rPr>
                        <a:t>Stand-alone report – </a:t>
                      </a:r>
                      <a:r>
                        <a:rPr lang="en-AU" sz="2000" kern="1200" dirty="0" err="1" smtClean="0">
                          <a:effectLst/>
                        </a:rPr>
                        <a:t>eg</a:t>
                      </a:r>
                      <a:r>
                        <a:rPr lang="en-AU" sz="2000" kern="1200" dirty="0" smtClean="0">
                          <a:effectLst/>
                        </a:rPr>
                        <a:t> ‘Taxes </a:t>
                      </a:r>
                      <a:r>
                        <a:rPr lang="en-AU" sz="2000" kern="1200" dirty="0">
                          <a:effectLst/>
                        </a:rPr>
                        <a:t>paid’ </a:t>
                      </a:r>
                      <a:r>
                        <a:rPr lang="en-AU" sz="2000" kern="1200" dirty="0" smtClean="0">
                          <a:effectLst/>
                        </a:rPr>
                        <a:t>report,</a:t>
                      </a:r>
                      <a:r>
                        <a:rPr lang="en-AU" sz="2000" kern="1200" baseline="0" dirty="0" smtClean="0">
                          <a:effectLst/>
                        </a:rPr>
                        <a:t> CSR report </a:t>
                      </a:r>
                      <a:r>
                        <a:rPr lang="en-AU" sz="2000" kern="1200" baseline="0" dirty="0" err="1" smtClean="0">
                          <a:effectLst/>
                        </a:rPr>
                        <a:t>etc</a:t>
                      </a:r>
                      <a:endParaRPr lang="en-AU" sz="2000" dirty="0">
                        <a:effectLst/>
                        <a:latin typeface="Calibri"/>
                        <a:cs typeface="Times New Roman"/>
                      </a:endParaRPr>
                    </a:p>
                  </a:txBody>
                  <a:tcPr marL="0" marR="0" marT="0" marB="0"/>
                </a:tc>
              </a:tr>
            </a:tbl>
          </a:graphicData>
        </a:graphic>
      </p:graphicFrame>
    </p:spTree>
    <p:extLst>
      <p:ext uri="{BB962C8B-B14F-4D97-AF65-F5344CB8AC3E}">
        <p14:creationId xmlns:p14="http://schemas.microsoft.com/office/powerpoint/2010/main" val="1308983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Not just for large corporations</a:t>
            </a:r>
            <a:endParaRPr lang="en-AU" dirty="0"/>
          </a:p>
        </p:txBody>
      </p:sp>
      <p:sp>
        <p:nvSpPr>
          <p:cNvPr id="3" name="Content Placeholder 2"/>
          <p:cNvSpPr>
            <a:spLocks noGrp="1"/>
          </p:cNvSpPr>
          <p:nvPr>
            <p:ph idx="1"/>
          </p:nvPr>
        </p:nvSpPr>
        <p:spPr/>
        <p:txBody>
          <a:bodyPr/>
          <a:lstStyle/>
          <a:p>
            <a:r>
              <a:rPr lang="en-AU" dirty="0" smtClean="0"/>
              <a:t>All encouraged to adopt the principles of the Code</a:t>
            </a:r>
          </a:p>
          <a:p>
            <a:pPr lvl="1"/>
            <a:r>
              <a:rPr lang="en-AU" dirty="0" smtClean="0"/>
              <a:t>Superannuation funds</a:t>
            </a:r>
          </a:p>
          <a:p>
            <a:pPr lvl="1"/>
            <a:r>
              <a:rPr lang="en-AU" dirty="0" smtClean="0"/>
              <a:t>Trusts</a:t>
            </a:r>
          </a:p>
          <a:p>
            <a:pPr lvl="1"/>
            <a:r>
              <a:rPr lang="en-AU" dirty="0" smtClean="0"/>
              <a:t>Partnerships</a:t>
            </a:r>
            <a:endParaRPr lang="en-AU"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16" y="4443406"/>
            <a:ext cx="2736305" cy="182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18" y="2082528"/>
            <a:ext cx="2257425"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4469" y="4426249"/>
            <a:ext cx="27527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8231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3791" y="1556792"/>
            <a:ext cx="5741438" cy="432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AU" dirty="0" smtClean="0"/>
              <a:t>International related party dealings</a:t>
            </a:r>
            <a:endParaRPr lang="en-AU" dirty="0"/>
          </a:p>
        </p:txBody>
      </p:sp>
      <p:sp>
        <p:nvSpPr>
          <p:cNvPr id="3" name="Content Placeholder 2"/>
          <p:cNvSpPr>
            <a:spLocks noGrp="1"/>
          </p:cNvSpPr>
          <p:nvPr>
            <p:ph idx="1"/>
          </p:nvPr>
        </p:nvSpPr>
        <p:spPr>
          <a:xfrm>
            <a:off x="457200" y="1340768"/>
            <a:ext cx="4114800" cy="5402824"/>
          </a:xfrm>
        </p:spPr>
        <p:txBody>
          <a:bodyPr>
            <a:normAutofit/>
          </a:bodyPr>
          <a:lstStyle/>
          <a:p>
            <a:r>
              <a:rPr lang="en-AU" dirty="0" smtClean="0"/>
              <a:t>Public </a:t>
            </a:r>
            <a:r>
              <a:rPr lang="en-AU" dirty="0"/>
              <a:t>interest </a:t>
            </a:r>
            <a:r>
              <a:rPr lang="en-AU" dirty="0" smtClean="0"/>
              <a:t>to ensure dealings apply the ‘arm’s length principle</a:t>
            </a:r>
          </a:p>
          <a:p>
            <a:r>
              <a:rPr lang="en-AU" dirty="0" smtClean="0"/>
              <a:t>Public best served </a:t>
            </a:r>
            <a:r>
              <a:rPr lang="en-AU" dirty="0"/>
              <a:t>by a qualitative explanation of the nature of related </a:t>
            </a:r>
            <a:r>
              <a:rPr lang="en-AU" dirty="0" smtClean="0"/>
              <a:t>dealings. </a:t>
            </a:r>
            <a:endParaRPr lang="en-AU" dirty="0"/>
          </a:p>
        </p:txBody>
      </p:sp>
    </p:spTree>
    <p:extLst>
      <p:ext uri="{BB962C8B-B14F-4D97-AF65-F5344CB8AC3E}">
        <p14:creationId xmlns:p14="http://schemas.microsoft.com/office/powerpoint/2010/main" val="3838644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Other Taxes</a:t>
            </a:r>
            <a:endParaRPr lang="en-AU" dirty="0"/>
          </a:p>
        </p:txBody>
      </p:sp>
      <p:sp>
        <p:nvSpPr>
          <p:cNvPr id="3" name="Content Placeholder 2"/>
          <p:cNvSpPr>
            <a:spLocks noGrp="1"/>
          </p:cNvSpPr>
          <p:nvPr>
            <p:ph idx="1"/>
          </p:nvPr>
        </p:nvSpPr>
        <p:spPr/>
        <p:txBody>
          <a:bodyPr>
            <a:normAutofit/>
          </a:bodyPr>
          <a:lstStyle/>
          <a:p>
            <a:r>
              <a:rPr lang="en-AU" dirty="0" smtClean="0"/>
              <a:t>Not just for corporate income tax.</a:t>
            </a:r>
          </a:p>
          <a:p>
            <a:r>
              <a:rPr lang="en-AU" dirty="0" smtClean="0"/>
              <a:t>Can include other Australian taxes paid</a:t>
            </a:r>
          </a:p>
          <a:p>
            <a:pPr lvl="1"/>
            <a:r>
              <a:rPr lang="en-AU" dirty="0" smtClean="0"/>
              <a:t>PRRT</a:t>
            </a:r>
          </a:p>
          <a:p>
            <a:pPr lvl="1"/>
            <a:r>
              <a:rPr lang="en-AU" dirty="0" smtClean="0"/>
              <a:t>Royalties</a:t>
            </a:r>
          </a:p>
          <a:p>
            <a:pPr lvl="1"/>
            <a:r>
              <a:rPr lang="en-AU" dirty="0" smtClean="0"/>
              <a:t>Excises</a:t>
            </a:r>
          </a:p>
          <a:p>
            <a:pPr lvl="1"/>
            <a:r>
              <a:rPr lang="en-AU" dirty="0" smtClean="0"/>
              <a:t>Payroll taxes</a:t>
            </a:r>
          </a:p>
          <a:p>
            <a:pPr lvl="1"/>
            <a:r>
              <a:rPr lang="en-AU" dirty="0" smtClean="0"/>
              <a:t>Stamp duties</a:t>
            </a:r>
          </a:p>
          <a:p>
            <a:pPr lvl="1"/>
            <a:r>
              <a:rPr lang="en-AU" dirty="0" smtClean="0"/>
              <a:t>FBT  </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140968"/>
            <a:ext cx="3331815" cy="2776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01137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lb508a4dc5e84436a0fe496b536466aa xmlns="9f7bc583-7cbe-45b9-a2bd-8bbb6543b37e">
      <Terms xmlns="http://schemas.microsoft.com/office/infopath/2007/PartnerControls">
        <TermInfo xmlns="http://schemas.microsoft.com/office/infopath/2007/PartnerControls">
          <TermName xmlns="http://schemas.microsoft.com/office/infopath/2007/PartnerControls">TSY RA-9203 - Destroy 6 years after action completed</TermName>
          <TermId xmlns="http://schemas.microsoft.com/office/infopath/2007/PartnerControls">0e235a37-da3a-4269-801d-73ef422d5a70</TermId>
        </TermInfo>
      </Terms>
    </lb508a4dc5e84436a0fe496b536466aa>
    <IconOverlay xmlns="http://schemas.microsoft.com/sharepoint/v4" xsi:nil="true"/>
    <TaxCatchAll xmlns="9f7bc583-7cbe-45b9-a2bd-8bbb6543b37e">
      <Value>64</Value>
    </TaxCatchAll>
    <_dlc_DocId xmlns="9f7bc583-7cbe-45b9-a2bd-8bbb6543b37e">2016RG-355-2536</_dlc_DocId>
    <_dlc_DocIdUrl xmlns="9f7bc583-7cbe-45b9-a2bd-8bbb6543b37e">
      <Url>http://tweb/sites/rg/bots/projects/_layouts/15/DocIdRedir.aspx?ID=2016RG-355-2536</Url>
      <Description>2016RG-355-2536</Description>
    </_dlc_DocIdUrl>
  </documentManagement>
</p:properties>
</file>

<file path=customXml/item2.xml><?xml version="1.0" encoding="utf-8"?>
<?mso-contentType ?>
<p:Policy xmlns:p="office.server.policy" id="" local="true">
  <p:Name>Treasury Document</p:Name>
  <p:Description/>
  <p:Statement/>
  <p:PolicyItems>
    <p:PolicyItem featureId="Microsoft.Office.RecordsManagement.PolicyFeatures.PolicyAudit" staticId="0x01010036BB8DE7EC542E42A8B2E98CC20CB697|1757814118" UniqueId="069e7114-c113-40ac-b5d9-743a6101772e">
      <p:Name>Auditing</p:Name>
      <p:Description>Audits user actions on documents and list items to the Audit Log.</p:Description>
      <p:CustomData>
        <Audit>
          <Update/>
          <View/>
          <CheckInOut/>
          <MoveCopy/>
          <DeleteRestore/>
        </Audit>
      </p:CustomData>
    </p:PolicyItem>
  </p:PolicyItems>
</p:Policy>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Receiver>
    <Name>Policy Auditing</Name>
    <Synchronization>Synchronous</Synchronization>
    <Type>10001</Type>
    <SequenceNumber>1100</SequenceNumber>
    <Url/>
    <Assembly>Microsoft.Office.Policy, Version=15.0.0.0,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Version=15.0.0.0,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Version=15.0.0.0,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Version=15.0.0.0, Culture=neutral, PublicKeyToken=71e9bce111e9429c</Assembly>
    <Class>Microsoft.Office.RecordsManagement.Internal.AuditHandler</Class>
    <Data/>
    <Filter/>
  </Receiver>
  <Receiver>
    <Name/>
    <Synchronization>Asynchronous</Synchronization>
    <Type>10003</Type>
    <SequenceNumber>10000</SequenceNumber>
    <Url/>
    <Assembly>RecordPoint.Active.UI, Version=1.0.0.0, Culture=neutral, PublicKeyToken=d49476ae5b650bf3</Assembly>
    <Class>RecordPoint.Active.UI.Events.WorkflowItemEventReceiver</Class>
    <Data/>
    <Filter/>
  </Receiver>
  <Receiver>
    <Name/>
    <Synchronization>Synchronous</Synchronization>
    <Type>3</Type>
    <SequenceNumber>10000</SequenceNumber>
    <Url/>
    <Assembly>RecordPoint.Active.UI, Version=1.0.0.0, Culture=neutral, PublicKeyToken=d49476ae5b650bf3</Assembly>
    <Class>RecordPoint.Active.UI.Events.WorkflowItemEventReceiver</Class>
    <Data/>
    <Filter/>
  </Receiver>
  <Receiver>
    <Name/>
    <Synchronization>Asynchronous</Synchronization>
    <Type>10009</Type>
    <SequenceNumber>10000</SequenceNumber>
    <Url/>
    <Assembly>RecordPoint.Active.UI, Version=1.0.0.0, Culture=neutral, PublicKeyToken=d49476ae5b650bf3</Assembly>
    <Class>RecordPoint.Active.UI.Events.WorkflowItemEventReceiver</Class>
    <Data/>
    <Filter/>
  </Receiver>
  <Receiver>
    <Name/>
    <Synchronization>Synchronous</Synchronization>
    <Type>9</Type>
    <SequenceNumber>10000</SequenceNumber>
    <Url/>
    <Assembly>RecordPoint.Active.UI, Version=1.0.0.0, Culture=neutral, PublicKeyToken=d49476ae5b650bf3</Assembly>
    <Class>RecordPoint.Active.UI.Events.WorkflowItemEventReceiver</Class>
    <Data/>
    <Filter/>
  </Receiver>
  <Receiver>
    <Name/>
    <Synchronization>Asynchronous</Synchronization>
    <Type>10103</Type>
    <SequenceNumber>10000</SequenceNumber>
    <Url/>
    <Assembly>RecordPoint.Active.UI, Version=1.0.0.0, Culture=neutral, PublicKeyToken=d49476ae5b650bf3</Assembly>
    <Class>RecordPoint.Active.UI.Events.WorkflowListEventReceiver</Class>
    <Data/>
    <Filter/>
  </Receiver>
  <Receiver>
    <Name/>
    <Synchronization>Synchronous</Synchronization>
    <Type>102</Type>
    <SequenceNumber>10000</SequenceNumber>
    <Url/>
    <Assembly>RecordPoint.Active.UI, Version=1.0.0.0, Culture=neutral, PublicKeyToken=d49476ae5b650bf3</Assembly>
    <Class>RecordPoint.Active.UI.Events.WorkflowListEventReceiver</Class>
    <Data/>
    <Filter/>
  </Receiver>
  <Receiver>
    <Name/>
    <Synchronization>Asynchronous</Synchronization>
    <Type>10105</Type>
    <SequenceNumber>10000</SequenceNumber>
    <Url/>
    <Assembly>RecordPoint.Active.UI, Version=1.0.0.0, Culture=neutral, PublicKeyToken=d49476ae5b650bf3</Assembly>
    <Class>RecordPoint.Active.UI.Events.WorkflowListEventReceiver</Class>
    <Data/>
    <Filter/>
  </Receiver>
  <Receiver>
    <Name/>
    <Synchronization>Synchronous</Synchronization>
    <Type>105</Type>
    <SequenceNumber>10000</SequenceNumber>
    <Url/>
    <Assembly>RecordPoint.Active.UI, Version=1.0.0.0, Culture=neutral, PublicKeyToken=d49476ae5b650bf3</Assembly>
    <Class>RecordPoint.Active.UI.Events.WorkflowListEventReceiver</Class>
    <Data/>
    <Filter/>
  </Receiver>
  <Receiver>
    <Name/>
    <Synchronization>Asynchronous</Synchronization>
    <Type>10002</Type>
    <SequenceNumber>10000</SequenceNumber>
    <Url/>
    <Assembly>RecordPoint.Active.UI, Version=1.0.0.0, Culture=neutral, PublicKeyToken=d49476ae5b650bf3</Assembly>
    <Class>RecordPoint.Active.UI.Events.WorkflowItemEventReceiver</Class>
    <Data/>
    <Filter/>
  </Receiver>
  <Receiver>
    <Name/>
    <Synchronization>Synchronous</Synchronization>
    <Type>2</Type>
    <SequenceNumber>10000</SequenceNumber>
    <Url/>
    <Assembly>RecordPoint.Active.UI, Version=1.0.0.0, Culture=neutral, PublicKeyToken=d49476ae5b650bf3</Assembly>
    <Class>RecordPoint.Active.UI.Events.WorkflowItemEventReceiver</Class>
    <Data/>
    <Filter/>
  </Receiver>
</spe:Receivers>
</file>

<file path=customXml/item5.xml><?xml version="1.0" encoding="utf-8"?>
<ct:contentTypeSchema xmlns:ct="http://schemas.microsoft.com/office/2006/metadata/contentType" xmlns:ma="http://schemas.microsoft.com/office/2006/metadata/properties/metaAttributes" ct:_="" ma:_="" ma:contentTypeName="Treasury Document" ma:contentTypeID="0x01010036BB8DE7EC542E42A8B2E98CC20CB697007F2E04CA2AAA104DB2D93AC73B6CBA42" ma:contentTypeVersion="232" ma:contentTypeDescription="" ma:contentTypeScope="" ma:versionID="661a5db234f64df1cac49ff705fc92d1">
  <xsd:schema xmlns:xsd="http://www.w3.org/2001/XMLSchema" xmlns:xs="http://www.w3.org/2001/XMLSchema" xmlns:p="http://schemas.microsoft.com/office/2006/metadata/properties" xmlns:ns1="http://schemas.microsoft.com/sharepoint/v3" xmlns:ns2="9f7bc583-7cbe-45b9-a2bd-8bbb6543b37e" xmlns:ns4="http://schemas.microsoft.com/sharepoint/v4" targetNamespace="http://schemas.microsoft.com/office/2006/metadata/properties" ma:root="true" ma:fieldsID="38431cb0f8e40174b0b05233ed2e9f6e" ns1:_="" ns2:_="" ns4:_="">
    <xsd:import namespace="http://schemas.microsoft.com/sharepoint/v3"/>
    <xsd:import namespace="9f7bc583-7cbe-45b9-a2bd-8bbb6543b37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lb508a4dc5e84436a0fe496b536466aa" minOccurs="0"/>
                <xsd:element ref="ns2:TaxCatchAll" minOccurs="0"/>
                <xsd:element ref="ns2:TaxCatchAllLabel" minOccurs="0"/>
                <xsd:element ref="ns1:_dlc_Exempt"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5"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7bc583-7cbe-45b9-a2bd-8bbb6543b37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lb508a4dc5e84436a0fe496b536466aa" ma:index="11" nillable="true" ma:taxonomy="true" ma:internalName="lb508a4dc5e84436a0fe496b536466aa" ma:taxonomyFieldName="TSYRecordClass" ma:displayName="Record Class" ma:readOnly="false" ma:default="18;#GRA26-21135 - Retain as national archives|f1e1d764-3604-4ca6-bc54-6b106e291d6f" ma:fieldId="{5b508a4d-c5e8-4436-a0fe-496b536466aa}" ma:sspId="77b7a547-5880-464f-83f8-cefe583c3af4" ma:termSetId="8c8a1de6-dea5-4e66-bd5a-b7b3daae0f37"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a5426e91-c895-42ba-91bf-fe5e23c4f0ec}" ma:internalName="TaxCatchAll" ma:showField="CatchAllData" ma:web="9f7bc583-7cbe-45b9-a2bd-8bbb6543b37e">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a5426e91-c895-42ba-91bf-fe5e23c4f0ec}" ma:internalName="TaxCatchAllLabel" ma:readOnly="true" ma:showField="CatchAllDataLabel" ma:web="9f7bc583-7cbe-45b9-a2bd-8bbb6543b37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4C4F0C-7E88-475A-BF11-4863DC6FEC65}">
  <ds:schemaRefs>
    <ds:schemaRef ds:uri="http://purl.org/dc/terms/"/>
    <ds:schemaRef ds:uri="http://purl.org/dc/dcmitype/"/>
    <ds:schemaRef ds:uri="http://purl.org/dc/elements/1.1/"/>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9f7bc583-7cbe-45b9-a2bd-8bbb6543b37e"/>
    <ds:schemaRef ds:uri="http://schemas.microsoft.com/sharepoint/v4"/>
    <ds:schemaRef ds:uri="http://schemas.microsoft.com/sharepoint/v3"/>
    <ds:schemaRef ds:uri="http://www.w3.org/XML/1998/namespace"/>
  </ds:schemaRefs>
</ds:datastoreItem>
</file>

<file path=customXml/itemProps2.xml><?xml version="1.0" encoding="utf-8"?>
<ds:datastoreItem xmlns:ds="http://schemas.openxmlformats.org/officeDocument/2006/customXml" ds:itemID="{1E111840-A804-41CC-A27B-AE6768889317}">
  <ds:schemaRefs>
    <ds:schemaRef ds:uri="office.server.policy"/>
  </ds:schemaRefs>
</ds:datastoreItem>
</file>

<file path=customXml/itemProps3.xml><?xml version="1.0" encoding="utf-8"?>
<ds:datastoreItem xmlns:ds="http://schemas.openxmlformats.org/officeDocument/2006/customXml" ds:itemID="{9FA358D5-A405-485D-849E-AF72C701A674}">
  <ds:schemaRefs>
    <ds:schemaRef ds:uri="http://schemas.microsoft.com/sharepoint/v3/contenttype/forms"/>
  </ds:schemaRefs>
</ds:datastoreItem>
</file>

<file path=customXml/itemProps4.xml><?xml version="1.0" encoding="utf-8"?>
<ds:datastoreItem xmlns:ds="http://schemas.openxmlformats.org/officeDocument/2006/customXml" ds:itemID="{F3F3F67C-D4B7-45DC-B963-2CA06187F65E}">
  <ds:schemaRefs>
    <ds:schemaRef ds:uri="http://schemas.microsoft.com/sharepoint/events"/>
  </ds:schemaRefs>
</ds:datastoreItem>
</file>

<file path=customXml/itemProps5.xml><?xml version="1.0" encoding="utf-8"?>
<ds:datastoreItem xmlns:ds="http://schemas.openxmlformats.org/officeDocument/2006/customXml" ds:itemID="{F19D5275-1FE1-4BAC-A920-5F8AD87EADF8}"/>
</file>

<file path=docProps/app.xml><?xml version="1.0" encoding="utf-8"?>
<Properties xmlns="http://schemas.openxmlformats.org/officeDocument/2006/extended-properties" xmlns:vt="http://schemas.openxmlformats.org/officeDocument/2006/docPropsVTypes">
  <Template>Treasury Grayscale</Template>
  <TotalTime>24061</TotalTime>
  <Words>893</Words>
  <Application>Microsoft Office PowerPoint</Application>
  <PresentationFormat>On-screen Show (4:3)</PresentationFormat>
  <Paragraphs>207</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Why the Code was developed</vt:lpstr>
      <vt:lpstr>International Trends</vt:lpstr>
      <vt:lpstr>Who Should disclose?</vt:lpstr>
      <vt:lpstr>Disclosures – Part A</vt:lpstr>
      <vt:lpstr>Disclosures - Part B</vt:lpstr>
      <vt:lpstr>Not just for large corporations</vt:lpstr>
      <vt:lpstr>International related party dealings</vt:lpstr>
      <vt:lpstr>Other Taxes</vt:lpstr>
      <vt:lpstr>Voluntary in nature</vt:lpstr>
      <vt:lpstr>Educating the community</vt:lpstr>
      <vt:lpstr>Potential users of the disclosures</vt:lpstr>
      <vt:lpstr>Role of the ATO</vt:lpstr>
      <vt:lpstr>Role of the AASB</vt:lpstr>
      <vt:lpstr>Development process</vt:lpstr>
      <vt:lpstr>Considerations in Developing the Code</vt:lpstr>
      <vt:lpstr>Voluntary tax transparency code Register</vt:lpstr>
      <vt:lpstr>Catalogue of Signatories</vt:lpstr>
      <vt:lpstr>We want to hear from you!</vt:lpstr>
      <vt:lpstr>Questions?</vt:lpstr>
    </vt:vector>
  </TitlesOfParts>
  <Company>Australian Government - The Treasury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BoT powerpoint presentation_general_15022016</dc:title>
  <dc:creator>Watman, Amelia</dc:creator>
  <cp:lastModifiedBy>Atkinson, Paul</cp:lastModifiedBy>
  <cp:revision>450</cp:revision>
  <cp:lastPrinted>2016-05-22T22:35:09Z</cp:lastPrinted>
  <dcterms:created xsi:type="dcterms:W3CDTF">2016-01-07T04:06:34Z</dcterms:created>
  <dcterms:modified xsi:type="dcterms:W3CDTF">2017-01-26T23:54:07Z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0x01010036BB8DE7EC542E42A8B2E98CC20CB697007F2E04CA2AAA104DB2D93AC73B6CBA42</vt:lpwstr>
  </property>
  <property fmtid="{D5CDD505-2E9C-101B-9397-08002B2CF9AE}" pid="4" name="_dlc_DocIdItemGuid">
    <vt:lpwstr>fc25f245-7215-4fee-9f63-f66ee5fbfc28</vt:lpwstr>
  </property>
  <property fmtid="{D5CDD505-2E9C-101B-9397-08002B2CF9AE}" pid="5" name="TSYRecordClass">
    <vt:lpwstr>64;#TSY RA-9203 - Destroy 6 years after action completed|0e235a37-da3a-4269-801d-73ef422d5a70</vt:lpwstr>
  </property>
  <property fmtid="{D5CDD505-2E9C-101B-9397-08002B2CF9AE}" pid="6" name="RecordPoint_WorkflowType">
    <vt:lpwstr>ActiveSubmitStub</vt:lpwstr>
  </property>
  <property fmtid="{D5CDD505-2E9C-101B-9397-08002B2CF9AE}" pid="7" name="RecordPoint_ActiveItemSiteId">
    <vt:lpwstr>{5b52b9a5-e5b2-4521-8814-a1e24ca2869d}</vt:lpwstr>
  </property>
  <property fmtid="{D5CDD505-2E9C-101B-9397-08002B2CF9AE}" pid="8" name="RecordPoint_ActiveItemListId">
    <vt:lpwstr>{a7491f13-9f9a-4c60-b614-44fbdc7620af}</vt:lpwstr>
  </property>
  <property fmtid="{D5CDD505-2E9C-101B-9397-08002B2CF9AE}" pid="9" name="RecordPoint_ActiveItemUniqueId">
    <vt:lpwstr>{3c49959e-4269-4a97-976e-b544b2e5de9e}</vt:lpwstr>
  </property>
  <property fmtid="{D5CDD505-2E9C-101B-9397-08002B2CF9AE}" pid="10" name="RecordPoint_ActiveItemWebId">
    <vt:lpwstr>{457ff61d-75fe-4adf-84ee-bc8db51a93d4}</vt:lpwstr>
  </property>
  <property fmtid="{D5CDD505-2E9C-101B-9397-08002B2CF9AE}" pid="11" name="RecordPoint_SubmissionDate">
    <vt:lpwstr/>
  </property>
  <property fmtid="{D5CDD505-2E9C-101B-9397-08002B2CF9AE}" pid="12" name="RecordPoint_RecordNumberSubmitted">
    <vt:lpwstr>R0001103701</vt:lpwstr>
  </property>
  <property fmtid="{D5CDD505-2E9C-101B-9397-08002B2CF9AE}" pid="13" name="RecordPoint_ActiveItemMoved">
    <vt:lpwstr/>
  </property>
  <property fmtid="{D5CDD505-2E9C-101B-9397-08002B2CF9AE}" pid="14" name="RecordPoint_RecordFormat">
    <vt:lpwstr/>
  </property>
  <property fmtid="{D5CDD505-2E9C-101B-9397-08002B2CF9AE}" pid="15" name="RecordPoint_SubmissionCompleted">
    <vt:lpwstr>2016-09-15T09:17:05.4847575+10:00</vt:lpwstr>
  </property>
  <property fmtid="{D5CDD505-2E9C-101B-9397-08002B2CF9AE}" pid="16" name="_AdHocReviewCycleID">
    <vt:i4>-1749306027</vt:i4>
  </property>
  <property fmtid="{D5CDD505-2E9C-101B-9397-08002B2CF9AE}" pid="17" name="_EmailSubject">
    <vt:lpwstr>Tax Institute - Resource Conference - Tax Transparency Paper [SEC=UNCLASSIFIED]</vt:lpwstr>
  </property>
  <property fmtid="{D5CDD505-2E9C-101B-9397-08002B2CF9AE}" pid="18" name="_AuthorEmail">
    <vt:lpwstr>Paul.Atkinson@TREASURY.GOV.AU</vt:lpwstr>
  </property>
  <property fmtid="{D5CDD505-2E9C-101B-9397-08002B2CF9AE}" pid="19" name="_AuthorEmailDisplayName">
    <vt:lpwstr>Atkinson, Paul</vt:lpwstr>
  </property>
</Properties>
</file>