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21"/>
  </p:notesMasterIdLst>
  <p:handoutMasterIdLst>
    <p:handoutMasterId r:id="rId22"/>
  </p:handoutMasterIdLst>
  <p:sldIdLst>
    <p:sldId id="257" r:id="rId7"/>
    <p:sldId id="360" r:id="rId8"/>
    <p:sldId id="361" r:id="rId9"/>
    <p:sldId id="363" r:id="rId10"/>
    <p:sldId id="321" r:id="rId11"/>
    <p:sldId id="364" r:id="rId12"/>
    <p:sldId id="358" r:id="rId13"/>
    <p:sldId id="359" r:id="rId14"/>
    <p:sldId id="365" r:id="rId15"/>
    <p:sldId id="357" r:id="rId16"/>
    <p:sldId id="367" r:id="rId17"/>
    <p:sldId id="362" r:id="rId18"/>
    <p:sldId id="267" r:id="rId19"/>
    <p:sldId id="355" r:id="rId20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tman, Amelia" initials="WA" lastIdx="7" clrIdx="0"/>
  <p:cmAuthor id="1" name="Paton, Deepti" initials="PD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B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72457" autoAdjust="0"/>
  </p:normalViewPr>
  <p:slideViewPr>
    <p:cSldViewPr>
      <p:cViewPr>
        <p:scale>
          <a:sx n="80" d="100"/>
          <a:sy n="80" d="100"/>
        </p:scale>
        <p:origin x="-2514" y="-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9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586104-8906-48FB-8443-9FFF615EB080}" type="datetimeFigureOut">
              <a:rPr lang="en-AU" smtClean="0"/>
              <a:t>27/01/2017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6BAEEE-CEFB-4B5F-93CB-5AA039E5FA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2745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8492B-D7FF-41E7-96C9-2A7EAD5BF85A}" type="datetimeFigureOut">
              <a:rPr lang="en-AU" smtClean="0"/>
              <a:t>27/01/2017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AD975-C7F1-411D-AD98-4D598E1B822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4713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2432" indent="-162432">
              <a:buFontTx/>
              <a:buChar char="-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CF33C-B253-4294-A9A3-7C9949FA86F9}" type="slidenum">
              <a:rPr lang="en-AU" smtClean="0"/>
              <a:t>1</a:t>
            </a:fld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F3E934A-F7B9-41CF-8C55-2131C3D5FF92}" type="datetime1">
              <a:rPr lang="en-AU" smtClean="0"/>
              <a:t>27/01/2017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303541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D975-C7F1-411D-AD98-4D598E1B8222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33481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D975-C7F1-411D-AD98-4D598E1B8222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67540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B88209F-2E45-44B2-8B16-FD8102426A9E}" type="datetime1">
              <a:rPr lang="en-AU" smtClean="0"/>
              <a:t>27/01/2017</a:t>
            </a:fld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ACF33C-B253-4294-A9A3-7C9949FA86F9}" type="slidenum">
              <a:rPr lang="en-AU" smtClean="0"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153961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Any questions?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D975-C7F1-411D-AD98-4D598E1B8222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2544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D975-C7F1-411D-AD98-4D598E1B8222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0454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D975-C7F1-411D-AD98-4D598E1B8222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0074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D975-C7F1-411D-AD98-4D598E1B8222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0074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8976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>
                <a:tab pos="660059" algn="l"/>
              </a:tabLst>
              <a:defRPr/>
            </a:pPr>
            <a:endParaRPr lang="en-AU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0762B92-E70D-4A6D-88D1-6686C4BB40F5}" type="datetime1">
              <a:rPr lang="en-AU" smtClean="0">
                <a:solidFill>
                  <a:prstClr val="black"/>
                </a:solidFill>
              </a:rPr>
              <a:pPr/>
              <a:t>27/01/2017</a:t>
            </a:fld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ACF33C-B253-4294-A9A3-7C9949FA86F9}" type="slidenum">
              <a:rPr lang="en-AU" smtClean="0">
                <a:solidFill>
                  <a:prstClr val="black"/>
                </a:solidFill>
              </a:rPr>
              <a:pPr/>
              <a:t>5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695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97545">
              <a:lnSpc>
                <a:spcPct val="115000"/>
              </a:lnSpc>
              <a:spcAft>
                <a:spcPts val="800"/>
              </a:spcAft>
              <a:tabLst>
                <a:tab pos="659972" algn="l"/>
              </a:tabLst>
              <a:defRPr/>
            </a:pPr>
            <a:endParaRPr lang="en-AU" b="1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0762B92-E70D-4A6D-88D1-6686C4BB40F5}" type="datetime1">
              <a:rPr lang="en-AU" smtClean="0">
                <a:solidFill>
                  <a:prstClr val="black"/>
                </a:solidFill>
              </a:rPr>
              <a:pPr/>
              <a:t>27/01/2017</a:t>
            </a:fld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ACF33C-B253-4294-A9A3-7C9949FA86F9}" type="slidenum">
              <a:rPr lang="en-AU" smtClean="0">
                <a:solidFill>
                  <a:prstClr val="black"/>
                </a:solidFill>
              </a:rPr>
              <a:pPr/>
              <a:t>7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6957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B2063-1D1B-4366-AB15-007AD8B96B92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17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D975-C7F1-411D-AD98-4D598E1B8222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52595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0762B92-E70D-4A6D-88D1-6686C4BB40F5}" type="datetime1">
              <a:rPr lang="en-AU" smtClean="0">
                <a:solidFill>
                  <a:prstClr val="black"/>
                </a:solidFill>
              </a:rPr>
              <a:pPr/>
              <a:t>27/01/2017</a:t>
            </a:fld>
            <a:endParaRPr lang="en-AU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ACF33C-B253-4294-A9A3-7C9949FA86F9}" type="slidenum">
              <a:rPr lang="en-AU" smtClean="0">
                <a:solidFill>
                  <a:prstClr val="black"/>
                </a:solidFill>
              </a:rPr>
              <a:pPr/>
              <a:t>10</a:t>
            </a:fld>
            <a:endParaRPr lang="en-A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695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8B89-7F86-4317-9A18-06CD10083218}" type="datetimeFigureOut">
              <a:rPr lang="en-AU" smtClean="0"/>
              <a:t>27/01/2017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DDDC-D925-45DD-93E3-51F12B2AF4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5868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8B89-7F86-4317-9A18-06CD10083218}" type="datetimeFigureOut">
              <a:rPr lang="en-AU" smtClean="0"/>
              <a:t>27/01/2017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DDDC-D925-45DD-93E3-51F12B2AF4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3455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8B89-7F86-4317-9A18-06CD10083218}" type="datetimeFigureOut">
              <a:rPr lang="en-AU" smtClean="0"/>
              <a:t>27/01/2017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DDDC-D925-45DD-93E3-51F12B2AF4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1807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8B89-7F86-4317-9A18-06CD10083218}" type="datetimeFigureOut">
              <a:rPr lang="en-AU" smtClean="0"/>
              <a:t>27/01/2017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DDDC-D925-45DD-93E3-51F12B2AF4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5221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8B89-7F86-4317-9A18-06CD10083218}" type="datetimeFigureOut">
              <a:rPr lang="en-AU" smtClean="0"/>
              <a:t>27/01/2017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DDDC-D925-45DD-93E3-51F12B2AF4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608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8B89-7F86-4317-9A18-06CD10083218}" type="datetimeFigureOut">
              <a:rPr lang="en-AU" smtClean="0"/>
              <a:t>27/01/2017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DDDC-D925-45DD-93E3-51F12B2AF4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6197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8B89-7F86-4317-9A18-06CD10083218}" type="datetimeFigureOut">
              <a:rPr lang="en-AU" smtClean="0"/>
              <a:t>27/01/2017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DDDC-D925-45DD-93E3-51F12B2AF4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6017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8B89-7F86-4317-9A18-06CD10083218}" type="datetimeFigureOut">
              <a:rPr lang="en-AU" smtClean="0"/>
              <a:t>27/01/2017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DDDC-D925-45DD-93E3-51F12B2AF4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4006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8B89-7F86-4317-9A18-06CD10083218}" type="datetimeFigureOut">
              <a:rPr lang="en-AU" smtClean="0"/>
              <a:t>27/01/2017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DDDC-D925-45DD-93E3-51F12B2AF4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7452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8B89-7F86-4317-9A18-06CD10083218}" type="datetimeFigureOut">
              <a:rPr lang="en-AU" smtClean="0"/>
              <a:t>27/01/2017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DDDC-D925-45DD-93E3-51F12B2AF4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6040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8B89-7F86-4317-9A18-06CD10083218}" type="datetimeFigureOut">
              <a:rPr lang="en-AU" smtClean="0"/>
              <a:t>27/01/2017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DDDC-D925-45DD-93E3-51F12B2AF4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6244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18B89-7F86-4317-9A18-06CD10083218}" type="datetimeFigureOut">
              <a:rPr lang="en-AU" smtClean="0"/>
              <a:t>27/01/2017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ADDDC-D925-45DD-93E3-51F12B2AF4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189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TTC@ato.gov.a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TaxBoard@treasury.gov.au" TargetMode="External"/><Relationship Id="rId5" Type="http://schemas.openxmlformats.org/officeDocument/2006/relationships/hyperlink" Target="https://taxboard.ideascale.com/" TargetMode="External"/><Relationship Id="rId4" Type="http://schemas.openxmlformats.org/officeDocument/2006/relationships/hyperlink" Target="http://www.taxboard.gov.au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895E-76E2-42F6-A806-3DF77F490EFD}" type="slidenum">
              <a:rPr lang="en-AU" smtClean="0">
                <a:solidFill>
                  <a:schemeClr val="tx1"/>
                </a:solidFill>
              </a:rPr>
              <a:t>1</a:t>
            </a:fld>
            <a:endParaRPr lang="en-AU" dirty="0">
              <a:solidFill>
                <a:schemeClr val="tx1"/>
              </a:solidFill>
            </a:endParaRPr>
          </a:p>
        </p:txBody>
      </p:sp>
      <p:pic>
        <p:nvPicPr>
          <p:cNvPr id="2052" name="Picture 4" descr="H:\2002\Presentations\Treasury\Board of Taxation\MAIN SLI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536104" y="404664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CC0000"/>
                </a:solidFill>
                <a:latin typeface="Times New Roman" pitchFamily="18" charset="0"/>
              </a:defRPr>
            </a:lvl9pPr>
          </a:lstStyle>
          <a:p>
            <a:r>
              <a:rPr lang="en-AU" kern="0" dirty="0" smtClean="0"/>
              <a:t>The Board </a:t>
            </a:r>
            <a:r>
              <a:rPr lang="en-AU" kern="0" smtClean="0"/>
              <a:t>of Taxation</a:t>
            </a:r>
            <a:endParaRPr lang="en-AU" kern="0" dirty="0"/>
          </a:p>
        </p:txBody>
      </p:sp>
      <p:sp>
        <p:nvSpPr>
          <p:cNvPr id="7" name="TextBox 6"/>
          <p:cNvSpPr txBox="1"/>
          <p:nvPr/>
        </p:nvSpPr>
        <p:spPr>
          <a:xfrm>
            <a:off x="1331640" y="2276872"/>
            <a:ext cx="68407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b="1" dirty="0" smtClean="0"/>
              <a:t>Ann-Maree Wolff</a:t>
            </a:r>
          </a:p>
          <a:p>
            <a:pPr algn="ctr"/>
            <a:r>
              <a:rPr lang="en-AU" sz="4000" b="1" dirty="0" smtClean="0"/>
              <a:t>Board Member</a:t>
            </a:r>
            <a:endParaRPr lang="en-AU" sz="4000" b="1" dirty="0"/>
          </a:p>
        </p:txBody>
      </p:sp>
    </p:spTree>
    <p:extLst>
      <p:ext uri="{BB962C8B-B14F-4D97-AF65-F5344CB8AC3E}">
        <p14:creationId xmlns:p14="http://schemas.microsoft.com/office/powerpoint/2010/main" val="336327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Voluntary tax transparency code Register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895E-76E2-42F6-A806-3DF77F490EFD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55976" y="1600200"/>
            <a:ext cx="4330824" cy="4525963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AU" dirty="0" smtClean="0"/>
              <a:t>To </a:t>
            </a:r>
            <a:r>
              <a:rPr lang="en-AU" dirty="0"/>
              <a:t>indicate your organisation’s intention to adopt the Code, </a:t>
            </a:r>
            <a:r>
              <a:rPr lang="en-AU" dirty="0" smtClean="0"/>
              <a:t>simply </a:t>
            </a:r>
            <a:r>
              <a:rPr lang="en-AU" dirty="0"/>
              <a:t>contact the </a:t>
            </a:r>
            <a:r>
              <a:rPr lang="en-AU" dirty="0" smtClean="0"/>
              <a:t>Board at </a:t>
            </a:r>
            <a:r>
              <a:rPr lang="en-AU" b="1" dirty="0" smtClean="0"/>
              <a:t>taxboard@treasury.gov.au</a:t>
            </a:r>
            <a:r>
              <a:rPr lang="en-AU" dirty="0" smtClean="0"/>
              <a:t> </a:t>
            </a:r>
          </a:p>
          <a:p>
            <a:pPr algn="ctr"/>
            <a:endParaRPr lang="en-AU" dirty="0" smtClean="0"/>
          </a:p>
          <a:p>
            <a:pPr algn="ctr"/>
            <a:r>
              <a:rPr lang="en-AU" dirty="0" smtClean="0"/>
              <a:t>Also tell us the </a:t>
            </a:r>
            <a:r>
              <a:rPr lang="en-AU" dirty="0"/>
              <a:t>financial year ending </a:t>
            </a:r>
            <a:r>
              <a:rPr lang="en-AU" dirty="0" smtClean="0"/>
              <a:t>from which you intend </a:t>
            </a:r>
            <a:r>
              <a:rPr lang="en-AU" dirty="0"/>
              <a:t>to </a:t>
            </a:r>
            <a:r>
              <a:rPr lang="en-AU" dirty="0" smtClean="0"/>
              <a:t>adopt the Code</a:t>
            </a:r>
            <a:endParaRPr lang="en-AU" i="1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0" y="1628800"/>
            <a:ext cx="433082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AU" i="1" dirty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0" y="1752599"/>
            <a:ext cx="433082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AU" i="1" dirty="0"/>
          </a:p>
        </p:txBody>
      </p:sp>
      <p:pic>
        <p:nvPicPr>
          <p:cNvPr id="1027" name="Picture 3" descr="C:\Users\cvh\AppData\Local\Microsoft\Windows\Temporary Internet Files\Content.IE5\5TSPQ6GP\POSVTIV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132856"/>
            <a:ext cx="2592287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5797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2416" y="0"/>
            <a:ext cx="5328592" cy="764704"/>
          </a:xfrm>
        </p:spPr>
        <p:txBody>
          <a:bodyPr>
            <a:normAutofit/>
          </a:bodyPr>
          <a:lstStyle/>
          <a:p>
            <a:r>
              <a:rPr lang="en-AU" sz="2400" dirty="0" smtClean="0"/>
              <a:t>Catalogue of Signatories</a:t>
            </a:r>
            <a:endParaRPr lang="en-AU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88233"/>
            <a:ext cx="6581914" cy="6237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787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Role of the ATO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C</a:t>
            </a:r>
            <a:r>
              <a:rPr lang="en-AU" dirty="0" smtClean="0"/>
              <a:t>entralised </a:t>
            </a:r>
            <a:r>
              <a:rPr lang="en-AU" dirty="0"/>
              <a:t>hosting of published TTC </a:t>
            </a:r>
            <a:r>
              <a:rPr lang="en-AU" dirty="0" smtClean="0"/>
              <a:t>reports</a:t>
            </a:r>
          </a:p>
          <a:p>
            <a:r>
              <a:rPr lang="en-AU" dirty="0"/>
              <a:t>ATO </a:t>
            </a:r>
            <a:r>
              <a:rPr lang="en-AU" dirty="0" smtClean="0"/>
              <a:t>will </a:t>
            </a:r>
            <a:r>
              <a:rPr lang="en-AU" dirty="0"/>
              <a:t>not review </a:t>
            </a:r>
            <a:r>
              <a:rPr lang="en-AU" dirty="0" smtClean="0"/>
              <a:t>accuracy reports</a:t>
            </a:r>
            <a:endParaRPr lang="en-AU" dirty="0"/>
          </a:p>
          <a:p>
            <a:r>
              <a:rPr lang="en-AU" dirty="0" smtClean="0"/>
              <a:t>Once reports are publicly available – notify the ATO</a:t>
            </a:r>
          </a:p>
          <a:p>
            <a:pPr lvl="1"/>
            <a:r>
              <a:rPr lang="en-AU" dirty="0" smtClean="0">
                <a:hlinkClick r:id="rId3"/>
              </a:rPr>
              <a:t>TTC@ato.gov.au</a:t>
            </a:r>
            <a:endParaRPr lang="en-AU" dirty="0" smtClean="0"/>
          </a:p>
          <a:p>
            <a:pPr marL="457200" lvl="1" indent="0">
              <a:buNone/>
            </a:pPr>
            <a:endParaRPr lang="en-A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717032"/>
            <a:ext cx="2297832" cy="2297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185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181" y="1700808"/>
            <a:ext cx="4000444" cy="29523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We want to hear from you!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050904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dirty="0"/>
              <a:t>Online: </a:t>
            </a:r>
          </a:p>
          <a:p>
            <a:pPr marL="0" indent="0">
              <a:buNone/>
            </a:pPr>
            <a:r>
              <a:rPr lang="en-AU" dirty="0">
                <a:hlinkClick r:id="rId4"/>
              </a:rPr>
              <a:t>www.taxboard.gov.au</a:t>
            </a: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Sounding Board:</a:t>
            </a:r>
          </a:p>
          <a:p>
            <a:pPr marL="0" indent="0">
              <a:buNone/>
            </a:pPr>
            <a:r>
              <a:rPr lang="en-AU" dirty="0">
                <a:hlinkClick r:id="rId5"/>
              </a:rPr>
              <a:t>https://taxboard.ideascale.com/</a:t>
            </a:r>
            <a:r>
              <a:rPr lang="en-AU" dirty="0"/>
              <a:t> 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Email:</a:t>
            </a:r>
          </a:p>
          <a:p>
            <a:pPr marL="0" indent="0">
              <a:buNone/>
            </a:pPr>
            <a:r>
              <a:rPr lang="en-AU" dirty="0" smtClean="0">
                <a:hlinkClick r:id="rId6"/>
              </a:rPr>
              <a:t>TaxBoard@treasury.gov.au</a:t>
            </a: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Twitter:</a:t>
            </a:r>
          </a:p>
          <a:p>
            <a:pPr marL="0" indent="0">
              <a:buNone/>
            </a:pPr>
            <a:r>
              <a:rPr lang="en-AU" dirty="0" smtClean="0"/>
              <a:t>@</a:t>
            </a:r>
            <a:r>
              <a:rPr lang="en-AU" dirty="0" err="1" smtClean="0"/>
              <a:t>taxboard_au</a:t>
            </a:r>
            <a:endParaRPr lang="en-AU" dirty="0"/>
          </a:p>
          <a:p>
            <a:pPr algn="ctr"/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895E-76E2-42F6-A806-3DF77F490EFD}" type="slidenum">
              <a:rPr lang="en-AU" smtClean="0"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4689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348880"/>
            <a:ext cx="4655393" cy="2955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70025"/>
          </a:xfrm>
        </p:spPr>
        <p:txBody>
          <a:bodyPr>
            <a:normAutofit/>
          </a:bodyPr>
          <a:lstStyle/>
          <a:p>
            <a:r>
              <a:rPr lang="en-AU" sz="6000" b="1" dirty="0" smtClean="0"/>
              <a:t>Questions?</a:t>
            </a:r>
            <a:endParaRPr lang="en-AU" sz="6000" b="1" dirty="0"/>
          </a:p>
        </p:txBody>
      </p:sp>
    </p:spTree>
    <p:extLst>
      <p:ext uri="{BB962C8B-B14F-4D97-AF65-F5344CB8AC3E}">
        <p14:creationId xmlns:p14="http://schemas.microsoft.com/office/powerpoint/2010/main" val="58273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Why the Code was developed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Response to community concerns</a:t>
            </a:r>
          </a:p>
          <a:p>
            <a:pPr lvl="1"/>
            <a:r>
              <a:rPr lang="en-AU" dirty="0" smtClean="0"/>
              <a:t>Expectation large </a:t>
            </a:r>
            <a:r>
              <a:rPr lang="en-AU" dirty="0"/>
              <a:t>businesses be </a:t>
            </a:r>
            <a:r>
              <a:rPr lang="en-AU" dirty="0" smtClean="0"/>
              <a:t>publicly </a:t>
            </a:r>
            <a:r>
              <a:rPr lang="en-AU" dirty="0"/>
              <a:t>transparent </a:t>
            </a:r>
            <a:r>
              <a:rPr lang="en-AU" dirty="0" smtClean="0"/>
              <a:t>about their tax affairs.</a:t>
            </a:r>
          </a:p>
          <a:p>
            <a:r>
              <a:rPr lang="en-AU" dirty="0" smtClean="0"/>
              <a:t>Drive cultural change within the corporate sector towards greater tax transparency.</a:t>
            </a:r>
          </a:p>
          <a:p>
            <a:pPr lvl="1"/>
            <a:r>
              <a:rPr lang="en-AU" dirty="0" smtClean="0"/>
              <a:t>Senior management to be actively involved in the decision to adopt the Code</a:t>
            </a:r>
          </a:p>
          <a:p>
            <a:pPr lvl="1"/>
            <a:r>
              <a:rPr lang="en-AU" dirty="0"/>
              <a:t>Voluntary in nature to lead to greater and high quality information.</a:t>
            </a:r>
          </a:p>
          <a:p>
            <a:pPr lvl="1"/>
            <a:endParaRPr lang="en-AU" dirty="0" smtClean="0"/>
          </a:p>
          <a:p>
            <a:pPr marL="457200" lvl="1" indent="0">
              <a:buNone/>
            </a:pPr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3086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Development process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Board issued with terms of reference</a:t>
            </a:r>
          </a:p>
          <a:p>
            <a:r>
              <a:rPr lang="en-AU" dirty="0" smtClean="0"/>
              <a:t>Established working group </a:t>
            </a:r>
          </a:p>
          <a:p>
            <a:r>
              <a:rPr lang="en-AU" dirty="0" smtClean="0"/>
              <a:t>Expert panel</a:t>
            </a:r>
          </a:p>
          <a:p>
            <a:r>
              <a:rPr lang="en-AU" dirty="0" smtClean="0"/>
              <a:t>Consultation</a:t>
            </a:r>
          </a:p>
          <a:p>
            <a:r>
              <a:rPr lang="en-AU" dirty="0" smtClean="0"/>
              <a:t>Submissions</a:t>
            </a:r>
          </a:p>
          <a:p>
            <a:r>
              <a:rPr lang="en-AU" dirty="0" smtClean="0"/>
              <a:t>Final Report</a:t>
            </a: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068960"/>
            <a:ext cx="3695700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126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Considerations in Developing the Code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AU" dirty="0" smtClean="0"/>
              <a:t>Alignment with best practice</a:t>
            </a:r>
          </a:p>
          <a:p>
            <a:r>
              <a:rPr lang="en-AU" dirty="0" smtClean="0"/>
              <a:t>Balancing </a:t>
            </a:r>
            <a:r>
              <a:rPr lang="en-AU" dirty="0"/>
              <a:t>the public interest </a:t>
            </a:r>
            <a:r>
              <a:rPr lang="en-AU" dirty="0" smtClean="0"/>
              <a:t>in increased </a:t>
            </a:r>
            <a:r>
              <a:rPr lang="en-AU" dirty="0"/>
              <a:t>transparency of tax information with the concerns of some </a:t>
            </a:r>
            <a:r>
              <a:rPr lang="en-AU" dirty="0" smtClean="0"/>
              <a:t>businesses:</a:t>
            </a:r>
            <a:endParaRPr lang="en-AU" dirty="0"/>
          </a:p>
          <a:p>
            <a:pPr lvl="1"/>
            <a:r>
              <a:rPr lang="en-AU" dirty="0" smtClean="0"/>
              <a:t>compliance </a:t>
            </a:r>
            <a:r>
              <a:rPr lang="en-AU" dirty="0"/>
              <a:t>costs and regulatory impact;</a:t>
            </a:r>
          </a:p>
          <a:p>
            <a:pPr lvl="1"/>
            <a:r>
              <a:rPr lang="en-AU" dirty="0" smtClean="0"/>
              <a:t>the </a:t>
            </a:r>
            <a:r>
              <a:rPr lang="en-AU" dirty="0"/>
              <a:t>impact on the self-assessment system for taxation;</a:t>
            </a:r>
          </a:p>
          <a:p>
            <a:pPr lvl="1"/>
            <a:r>
              <a:rPr lang="en-AU" dirty="0" smtClean="0"/>
              <a:t>commercial </a:t>
            </a:r>
            <a:r>
              <a:rPr lang="en-AU" dirty="0"/>
              <a:t>confidentiality;</a:t>
            </a:r>
          </a:p>
          <a:p>
            <a:pPr lvl="1"/>
            <a:r>
              <a:rPr lang="en-AU" dirty="0" smtClean="0"/>
              <a:t>misunderstanding </a:t>
            </a:r>
            <a:r>
              <a:rPr lang="en-AU" dirty="0"/>
              <a:t>of published information;</a:t>
            </a:r>
          </a:p>
          <a:p>
            <a:pPr lvl="1"/>
            <a:r>
              <a:rPr lang="en-AU" dirty="0" smtClean="0"/>
              <a:t>reciprocity </a:t>
            </a:r>
            <a:r>
              <a:rPr lang="en-AU" dirty="0"/>
              <a:t>— whether other countries will require companies to disclose similar</a:t>
            </a:r>
          </a:p>
          <a:p>
            <a:pPr lvl="1"/>
            <a:r>
              <a:rPr lang="en-AU" dirty="0"/>
              <a:t>information under transparency initiatives; and</a:t>
            </a:r>
          </a:p>
          <a:p>
            <a:pPr lvl="1"/>
            <a:r>
              <a:rPr lang="en-AU" dirty="0" smtClean="0"/>
              <a:t>lack </a:t>
            </a:r>
            <a:r>
              <a:rPr lang="en-AU" dirty="0"/>
              <a:t>of consistency in transparency initiatives between countries</a:t>
            </a:r>
          </a:p>
        </p:txBody>
      </p:sp>
    </p:spTree>
    <p:extLst>
      <p:ext uri="{BB962C8B-B14F-4D97-AF65-F5344CB8AC3E}">
        <p14:creationId xmlns:p14="http://schemas.microsoft.com/office/powerpoint/2010/main" val="726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Potential users of the disclosures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9552" y="1600200"/>
            <a:ext cx="4032448" cy="4525963"/>
          </a:xfrm>
        </p:spPr>
        <p:txBody>
          <a:bodyPr>
            <a:normAutofit/>
          </a:bodyPr>
          <a:lstStyle/>
          <a:p>
            <a:r>
              <a:rPr lang="en-AU" dirty="0" smtClean="0"/>
              <a:t>TTC targeted at:</a:t>
            </a:r>
          </a:p>
          <a:p>
            <a:pPr lvl="1"/>
            <a:r>
              <a:rPr lang="en-AU" dirty="0" smtClean="0"/>
              <a:t>‘General </a:t>
            </a:r>
            <a:r>
              <a:rPr lang="en-AU" dirty="0"/>
              <a:t>users’ — the ‘person in the street’ and the community at large;</a:t>
            </a:r>
          </a:p>
          <a:p>
            <a:pPr lvl="1"/>
            <a:r>
              <a:rPr lang="en-AU" dirty="0" smtClean="0"/>
              <a:t>‘</a:t>
            </a:r>
            <a:r>
              <a:rPr lang="en-AU" dirty="0"/>
              <a:t>Interested users’ — shareholders, analysts, investors, social justice groups</a:t>
            </a:r>
            <a:r>
              <a:rPr lang="en-AU" dirty="0" smtClean="0"/>
              <a:t>,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895E-76E2-42F6-A806-3DF77F490EFD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276872"/>
            <a:ext cx="4003724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036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Who Should disclose?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Code outlines recommended disclosures for large and medium businesses</a:t>
            </a:r>
          </a:p>
          <a:p>
            <a:r>
              <a:rPr lang="en-AU" dirty="0"/>
              <a:t>Large </a:t>
            </a:r>
            <a:r>
              <a:rPr lang="en-AU" dirty="0" smtClean="0"/>
              <a:t>business - ‘</a:t>
            </a:r>
            <a:r>
              <a:rPr lang="en-AU" dirty="0"/>
              <a:t>TTC Australian turnover’ ≥</a:t>
            </a:r>
            <a:r>
              <a:rPr lang="en-AU" dirty="0" smtClean="0"/>
              <a:t> </a:t>
            </a:r>
            <a:r>
              <a:rPr lang="en-AU" dirty="0"/>
              <a:t>AUD </a:t>
            </a:r>
            <a:r>
              <a:rPr lang="en-AU" dirty="0" smtClean="0"/>
              <a:t>500m</a:t>
            </a:r>
          </a:p>
          <a:p>
            <a:r>
              <a:rPr lang="en-AU" dirty="0" smtClean="0"/>
              <a:t>Medium business - TTC </a:t>
            </a:r>
            <a:r>
              <a:rPr lang="en-AU" dirty="0"/>
              <a:t>Australian turnover </a:t>
            </a:r>
            <a:r>
              <a:rPr lang="en-AU" dirty="0" smtClean="0"/>
              <a:t>between AUD 100m and &lt; AUD 500m</a:t>
            </a:r>
          </a:p>
          <a:p>
            <a:r>
              <a:rPr lang="en-AU" dirty="0" smtClean="0"/>
              <a:t>groups </a:t>
            </a:r>
            <a:r>
              <a:rPr lang="en-AU" dirty="0"/>
              <a:t>can choose the level of aggregation or grouping </a:t>
            </a:r>
            <a:r>
              <a:rPr lang="en-AU" dirty="0" smtClean="0"/>
              <a:t>of entities </a:t>
            </a:r>
            <a:r>
              <a:rPr lang="en-AU" dirty="0"/>
              <a:t>for </a:t>
            </a:r>
            <a:r>
              <a:rPr lang="en-AU" dirty="0" smtClean="0"/>
              <a:t>disclosures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6303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Disclosures – Part A</a:t>
            </a:r>
            <a:endParaRPr lang="en-AU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767512"/>
              </p:ext>
            </p:extLst>
          </p:nvPr>
        </p:nvGraphicFramePr>
        <p:xfrm>
          <a:off x="179512" y="1200016"/>
          <a:ext cx="8640959" cy="51813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6688"/>
                <a:gridCol w="4260631"/>
                <a:gridCol w="2903640"/>
              </a:tblGrid>
              <a:tr h="75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kern="1200" dirty="0">
                          <a:effectLst/>
                        </a:rPr>
                        <a:t>Who </a:t>
                      </a:r>
                      <a:endParaRPr lang="en-A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4" marR="53004" marT="77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kern="1200" dirty="0">
                          <a:effectLst/>
                        </a:rPr>
                        <a:t>Minimum standard of information</a:t>
                      </a:r>
                      <a:endParaRPr lang="en-A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4" marR="53004" marT="77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kern="1200" dirty="0">
                          <a:effectLst/>
                        </a:rPr>
                        <a:t>How should the content be disclosed?</a:t>
                      </a:r>
                      <a:endParaRPr lang="en-A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428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kern="1200" dirty="0">
                          <a:effectLst/>
                        </a:rPr>
                        <a:t>‘Large’ and ‘medium’ </a:t>
                      </a:r>
                      <a:r>
                        <a:rPr lang="en-AU" sz="2000" kern="1200" dirty="0" smtClean="0">
                          <a:effectLst/>
                        </a:rPr>
                        <a:t>businesses</a:t>
                      </a:r>
                      <a:endParaRPr lang="en-AU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kern="1200" dirty="0">
                          <a:effectLst/>
                        </a:rPr>
                        <a:t> </a:t>
                      </a:r>
                      <a:endParaRPr lang="en-A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4" marR="53004" marT="7795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-730250" algn="l"/>
                          <a:tab pos="330200" algn="l"/>
                        </a:tabLst>
                      </a:pPr>
                      <a:r>
                        <a:rPr lang="en-AU" sz="2000" kern="1200" dirty="0">
                          <a:effectLst/>
                        </a:rPr>
                        <a:t>Reconciliation of accounting profit to tax expense and to income tax paid or income tax payable </a:t>
                      </a:r>
                      <a:endParaRPr lang="en-AU" sz="2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-730250" algn="l"/>
                          <a:tab pos="330200" algn="l"/>
                        </a:tabLst>
                      </a:pPr>
                      <a:r>
                        <a:rPr lang="en-AU" sz="2000" kern="1200" dirty="0">
                          <a:effectLst/>
                        </a:rPr>
                        <a:t>Identification of material temporary and non-temporary differences</a:t>
                      </a:r>
                      <a:endParaRPr lang="en-AU" sz="2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-730250" algn="l"/>
                          <a:tab pos="330200" algn="l"/>
                        </a:tabLst>
                      </a:pPr>
                      <a:r>
                        <a:rPr lang="en-AU" sz="2000" kern="1200" dirty="0">
                          <a:effectLst/>
                        </a:rPr>
                        <a:t>Accounting effective company tax rates for Australian and global operations (pursuant to AASB guidance</a:t>
                      </a:r>
                      <a:r>
                        <a:rPr lang="en-AU" sz="2000" kern="1200" dirty="0" smtClean="0">
                          <a:effectLst/>
                        </a:rPr>
                        <a:t>)</a:t>
                      </a:r>
                      <a:endParaRPr lang="en-AU" sz="2000" dirty="0">
                        <a:effectLst/>
                      </a:endParaRPr>
                    </a:p>
                  </a:txBody>
                  <a:tcPr marL="53004" marR="53004" marT="7795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-730250" algn="l"/>
                          <a:tab pos="330200" algn="l"/>
                        </a:tabLst>
                      </a:pPr>
                      <a:r>
                        <a:rPr lang="en-AU" sz="2000" kern="1200" dirty="0">
                          <a:effectLst/>
                        </a:rPr>
                        <a:t>Australian general purpose financial statements; or</a:t>
                      </a:r>
                      <a:endParaRPr lang="en-AU" sz="2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-730250" algn="l"/>
                          <a:tab pos="330200" algn="l"/>
                        </a:tabLst>
                      </a:pPr>
                      <a:r>
                        <a:rPr lang="en-AU" sz="2000" kern="1200" dirty="0" smtClean="0">
                          <a:effectLst/>
                        </a:rPr>
                        <a:t>Stand-alone</a:t>
                      </a:r>
                      <a:r>
                        <a:rPr lang="en-AU" sz="2000" kern="1200" baseline="0" dirty="0" smtClean="0">
                          <a:effectLst/>
                        </a:rPr>
                        <a:t> </a:t>
                      </a:r>
                      <a:r>
                        <a:rPr lang="en-AU" sz="2000" kern="1200" dirty="0" smtClean="0">
                          <a:effectLst/>
                        </a:rPr>
                        <a:t>report</a:t>
                      </a:r>
                      <a:endParaRPr lang="en-AU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895E-76E2-42F6-A806-3DF77F490EFD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74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Disclosures - Part </a:t>
            </a:r>
            <a:r>
              <a:rPr lang="en-AU" dirty="0"/>
              <a:t>B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4944466"/>
              </p:ext>
            </p:extLst>
          </p:nvPr>
        </p:nvGraphicFramePr>
        <p:xfrm>
          <a:off x="107504" y="1844824"/>
          <a:ext cx="8784976" cy="3600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5751"/>
                <a:gridCol w="4180318"/>
                <a:gridCol w="2848907"/>
              </a:tblGrid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kern="1200" dirty="0">
                          <a:effectLst/>
                        </a:rPr>
                        <a:t>Who </a:t>
                      </a:r>
                      <a:endParaRPr lang="en-A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4" marR="53004" marT="77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kern="1200" dirty="0">
                          <a:effectLst/>
                        </a:rPr>
                        <a:t>Minimum standard of information</a:t>
                      </a:r>
                      <a:endParaRPr lang="en-A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4" marR="53004" marT="77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kern="1200" dirty="0">
                          <a:effectLst/>
                        </a:rPr>
                        <a:t>How should the content be disclosed?</a:t>
                      </a:r>
                      <a:endParaRPr lang="en-A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08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kern="1200" dirty="0">
                          <a:effectLst/>
                        </a:rPr>
                        <a:t>‘Large’ businesses</a:t>
                      </a:r>
                      <a:endParaRPr lang="en-AU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kern="1200" dirty="0">
                          <a:effectLst/>
                        </a:rPr>
                        <a:t> </a:t>
                      </a:r>
                      <a:endParaRPr lang="en-A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4" marR="53004" marT="7795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330200" algn="l"/>
                          <a:tab pos="457200" algn="l"/>
                        </a:tabLst>
                      </a:pPr>
                      <a:r>
                        <a:rPr lang="en-AU" sz="2000" kern="1200" dirty="0">
                          <a:effectLst/>
                        </a:rPr>
                        <a:t>Approach to tax strategy and governance</a:t>
                      </a:r>
                      <a:endParaRPr lang="en-AU" sz="2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330200" algn="l"/>
                          <a:tab pos="457200" algn="l"/>
                        </a:tabLst>
                      </a:pPr>
                      <a:r>
                        <a:rPr lang="en-AU" sz="2000" kern="1200" dirty="0">
                          <a:effectLst/>
                        </a:rPr>
                        <a:t>Tax contribution summary for corporate taxes paid</a:t>
                      </a:r>
                      <a:endParaRPr lang="en-AU" sz="2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330200" algn="l"/>
                          <a:tab pos="457200" algn="l"/>
                        </a:tabLst>
                      </a:pPr>
                      <a:r>
                        <a:rPr lang="en-AU" sz="2000" kern="1200" dirty="0">
                          <a:effectLst/>
                        </a:rPr>
                        <a:t>Information about international related party </a:t>
                      </a:r>
                      <a:r>
                        <a:rPr lang="en-AU" sz="2000" kern="1200" dirty="0" smtClean="0">
                          <a:effectLst/>
                        </a:rPr>
                        <a:t>dealings</a:t>
                      </a:r>
                      <a:endParaRPr lang="en-AU" sz="2000" dirty="0">
                        <a:effectLst/>
                      </a:endParaRPr>
                    </a:p>
                  </a:txBody>
                  <a:tcPr marL="53004" marR="53004" marT="7795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330200" algn="l"/>
                          <a:tab pos="457200" algn="l"/>
                        </a:tabLst>
                      </a:pPr>
                      <a:r>
                        <a:rPr lang="en-AU" sz="2000" kern="1200" dirty="0" smtClean="0">
                          <a:effectLst/>
                        </a:rPr>
                        <a:t>Stand-alone report – </a:t>
                      </a:r>
                      <a:r>
                        <a:rPr lang="en-AU" sz="2000" kern="1200" dirty="0" err="1" smtClean="0">
                          <a:effectLst/>
                        </a:rPr>
                        <a:t>eg</a:t>
                      </a:r>
                      <a:r>
                        <a:rPr lang="en-AU" sz="2000" kern="1200" dirty="0" smtClean="0">
                          <a:effectLst/>
                        </a:rPr>
                        <a:t> ‘Taxes </a:t>
                      </a:r>
                      <a:r>
                        <a:rPr lang="en-AU" sz="2000" kern="1200" dirty="0">
                          <a:effectLst/>
                        </a:rPr>
                        <a:t>paid’ </a:t>
                      </a:r>
                      <a:r>
                        <a:rPr lang="en-AU" sz="2000" kern="1200" dirty="0" smtClean="0">
                          <a:effectLst/>
                        </a:rPr>
                        <a:t>report,</a:t>
                      </a:r>
                      <a:r>
                        <a:rPr lang="en-AU" sz="2000" kern="1200" baseline="0" dirty="0" smtClean="0">
                          <a:effectLst/>
                        </a:rPr>
                        <a:t> CSR report </a:t>
                      </a:r>
                      <a:r>
                        <a:rPr lang="en-AU" sz="2000" kern="1200" baseline="0" dirty="0" err="1" smtClean="0">
                          <a:effectLst/>
                        </a:rPr>
                        <a:t>etc</a:t>
                      </a:r>
                      <a:endParaRPr lang="en-AU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898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Other matters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AU" dirty="0" smtClean="0"/>
              <a:t>Reports should meet a minimum standard of content</a:t>
            </a:r>
          </a:p>
          <a:p>
            <a:pPr lvl="1"/>
            <a:r>
              <a:rPr lang="en-AU" dirty="0" smtClean="0"/>
              <a:t>Flexibility - no prescribed form or template</a:t>
            </a:r>
          </a:p>
          <a:p>
            <a:pPr lvl="1"/>
            <a:r>
              <a:rPr lang="en-AU" dirty="0"/>
              <a:t>Particular circumstances may require further explanation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AU" sz="3200" dirty="0" smtClean="0"/>
              <a:t>Assurance</a:t>
            </a:r>
            <a:endParaRPr lang="en-AU" dirty="0" smtClean="0"/>
          </a:p>
          <a:p>
            <a:pPr lvl="1"/>
            <a:r>
              <a:rPr lang="en-AU" dirty="0" smtClean="0"/>
              <a:t>Light touch – audit is optional</a:t>
            </a:r>
          </a:p>
          <a:p>
            <a:pPr lvl="1"/>
            <a:r>
              <a:rPr lang="en-AU" dirty="0" smtClean="0"/>
              <a:t>Senior management sign off or CFO certification</a:t>
            </a:r>
          </a:p>
          <a:p>
            <a:pPr lvl="1"/>
            <a:r>
              <a:rPr lang="en-AU" dirty="0" smtClean="0"/>
              <a:t>Organisation should make a concerted effort to meet the spirit of the Code</a:t>
            </a:r>
          </a:p>
          <a:p>
            <a:r>
              <a:rPr lang="en-AU" dirty="0" smtClean="0"/>
              <a:t>Commencement</a:t>
            </a:r>
          </a:p>
          <a:p>
            <a:pPr lvl="1"/>
            <a:r>
              <a:rPr lang="en-AU" dirty="0" smtClean="0"/>
              <a:t>Adopt at earliest opportunity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681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b508a4dc5e84436a0fe496b536466aa xmlns="9f7bc583-7cbe-45b9-a2bd-8bbb6543b37e">
      <Terms xmlns="http://schemas.microsoft.com/office/infopath/2007/PartnerControls">
        <TermInfo xmlns="http://schemas.microsoft.com/office/infopath/2007/PartnerControls">
          <TermName xmlns="http://schemas.microsoft.com/office/infopath/2007/PartnerControls">GRA26-21135 - Retain as national archives</TermName>
          <TermId xmlns="http://schemas.microsoft.com/office/infopath/2007/PartnerControls">f1e1d764-3604-4ca6-bc54-6b106e291d6f</TermId>
        </TermInfo>
      </Terms>
    </lb508a4dc5e84436a0fe496b536466aa>
    <IconOverlay xmlns="http://schemas.microsoft.com/sharepoint/v4" xsi:nil="true"/>
    <TaxCatchAll xmlns="9f7bc583-7cbe-45b9-a2bd-8bbb6543b37e">
      <Value>64</Value>
    </TaxCatchAll>
    <_dlc_DocId xmlns="9f7bc583-7cbe-45b9-a2bd-8bbb6543b37e">2016RG-355-2537</_dlc_DocId>
    <_dlc_DocIdUrl xmlns="9f7bc583-7cbe-45b9-a2bd-8bbb6543b37e">
      <Url>http://tweb/sites/rg/bots/projects/_layouts/15/DocIdRedir.aspx?ID=2016RG-355-2537</Url>
      <Description>2016RG-355-2537</Description>
    </_dlc_DocIdUrl>
  </documentManagement>
</p:properties>
</file>

<file path=customXml/item2.xml><?xml version="1.0" encoding="utf-8"?>
<?mso-contentType ?>
<p:Policy xmlns:p="office.server.policy" id="" local="true">
  <p:Name>Treasury Document</p:Name>
  <p:Description/>
  <p:Statement/>
  <p:PolicyItems>
    <p:PolicyItem featureId="Microsoft.Office.RecordsManagement.PolicyFeatures.PolicyAudit" staticId="0x01010036BB8DE7EC542E42A8B2E98CC20CB697|1757814118" UniqueId="069e7114-c113-40ac-b5d9-743a6101772e">
      <p:Name>Auditing</p:Name>
      <p:Description>Audits user actions on documents and list items to the Audit Log.</p:Description>
      <p:CustomData>
        <Audit>
          <Update/>
          <View/>
          <CheckInOut/>
          <MoveCopy/>
          <DeleteRestore/>
        </Audit>
      </p:CustomData>
    </p:PolicyItem>
  </p:PolicyItems>
</p:Policy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Policy Auditing</Name>
    <Synchronization>Synchronous</Synchronization>
    <Type>10001</Type>
    <SequenceNumber>1100</SequenceNumber>
    <Url/>
    <Assembly>Microsoft.Office.Policy, Version=15.0.0.0,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10002</Type>
    <SequenceNumber>1101</SequenceNumber>
    <Url/>
    <Assembly>Microsoft.Office.Policy, Version=15.0.0.0,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10004</Type>
    <SequenceNumber>1102</SequenceNumber>
    <Url/>
    <Assembly>Microsoft.Office.Policy, Version=15.0.0.0,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10006</Type>
    <SequenceNumber>1103</SequenceNumber>
    <Url/>
    <Assembly>Microsoft.Office.Policy, Version=15.0.0.0, Culture=neutral, PublicKeyToken=71e9bce111e9429c</Assembly>
    <Class>Microsoft.Office.RecordsManagement.Internal.AuditHandler</Class>
    <Data/>
    <Filter/>
  </Receiver>
  <Receiver>
    <Name/>
    <Synchronization>Asynchronous</Synchronization>
    <Type>10003</Type>
    <SequenceNumber>10000</SequenceNumber>
    <Url/>
    <Assembly>RecordPoint.Active.UI, Version=1.0.0.0, Culture=neutral, PublicKeyToken=d49476ae5b650bf3</Assembly>
    <Class>RecordPoint.Active.UI.Events.WorkflowItemEventReceiver</Class>
    <Data/>
    <Filter/>
  </Receiver>
  <Receiver>
    <Name/>
    <Synchronization>Synchronous</Synchronization>
    <Type>3</Type>
    <SequenceNumber>10000</SequenceNumber>
    <Url/>
    <Assembly>RecordPoint.Active.UI, Version=1.0.0.0, Culture=neutral, PublicKeyToken=d49476ae5b650bf3</Assembly>
    <Class>RecordPoint.Active.UI.Events.WorkflowItemEventReceiver</Class>
    <Data/>
    <Filter/>
  </Receiver>
  <Receiver>
    <Name/>
    <Synchronization>Asynchronous</Synchronization>
    <Type>10009</Type>
    <SequenceNumber>10000</SequenceNumber>
    <Url/>
    <Assembly>RecordPoint.Active.UI, Version=1.0.0.0, Culture=neutral, PublicKeyToken=d49476ae5b650bf3</Assembly>
    <Class>RecordPoint.Active.UI.Events.WorkflowItemEventReceiver</Class>
    <Data/>
    <Filter/>
  </Receiver>
  <Receiver>
    <Name/>
    <Synchronization>Synchronous</Synchronization>
    <Type>9</Type>
    <SequenceNumber>10000</SequenceNumber>
    <Url/>
    <Assembly>RecordPoint.Active.UI, Version=1.0.0.0, Culture=neutral, PublicKeyToken=d49476ae5b650bf3</Assembly>
    <Class>RecordPoint.Active.UI.Events.WorkflowItemEventReceiver</Class>
    <Data/>
    <Filter/>
  </Receiver>
  <Receiver>
    <Name/>
    <Synchronization>Asynchronous</Synchronization>
    <Type>10103</Type>
    <SequenceNumber>10000</SequenceNumber>
    <Url/>
    <Assembly>RecordPoint.Active.UI, Version=1.0.0.0, Culture=neutral, PublicKeyToken=d49476ae5b650bf3</Assembly>
    <Class>RecordPoint.Active.UI.Events.WorkflowListEventReceiver</Class>
    <Data/>
    <Filter/>
  </Receiver>
  <Receiver>
    <Name/>
    <Synchronization>Synchronous</Synchronization>
    <Type>102</Type>
    <SequenceNumber>10000</SequenceNumber>
    <Url/>
    <Assembly>RecordPoint.Active.UI, Version=1.0.0.0, Culture=neutral, PublicKeyToken=d49476ae5b650bf3</Assembly>
    <Class>RecordPoint.Active.UI.Events.WorkflowListEventReceiver</Class>
    <Data/>
    <Filter/>
  </Receiver>
  <Receiver>
    <Name/>
    <Synchronization>Asynchronous</Synchronization>
    <Type>10105</Type>
    <SequenceNumber>10000</SequenceNumber>
    <Url/>
    <Assembly>RecordPoint.Active.UI, Version=1.0.0.0, Culture=neutral, PublicKeyToken=d49476ae5b650bf3</Assembly>
    <Class>RecordPoint.Active.UI.Events.WorkflowListEventReceiver</Class>
    <Data/>
    <Filter/>
  </Receiver>
  <Receiver>
    <Name/>
    <Synchronization>Synchronous</Synchronization>
    <Type>105</Type>
    <SequenceNumber>10000</SequenceNumber>
    <Url/>
    <Assembly>RecordPoint.Active.UI, Version=1.0.0.0, Culture=neutral, PublicKeyToken=d49476ae5b650bf3</Assembly>
    <Class>RecordPoint.Active.UI.Events.WorkflowListEventReceiver</Class>
    <Data/>
    <Filter/>
  </Receiver>
  <Receiver>
    <Name/>
    <Synchronization>Asynchronous</Synchronization>
    <Type>10002</Type>
    <SequenceNumber>10000</SequenceNumber>
    <Url/>
    <Assembly>RecordPoint.Active.UI, Version=1.0.0.0, Culture=neutral, PublicKeyToken=d49476ae5b650bf3</Assembly>
    <Class>RecordPoint.Active.UI.Events.WorkflowItemEventReceiver</Class>
    <Data/>
    <Filter/>
  </Receiver>
  <Receiver>
    <Name/>
    <Synchronization>Synchronous</Synchronization>
    <Type>2</Type>
    <SequenceNumber>10000</SequenceNumber>
    <Url/>
    <Assembly>RecordPoint.Active.UI, Version=1.0.0.0, Culture=neutral, PublicKeyToken=d49476ae5b650bf3</Assembly>
    <Class>RecordPoint.Active.UI.Events.WorkflowItemEventReceiver</Class>
    <Data/>
    <Filter/>
  </Receiver>
</spe:Receiver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Treasury Document" ma:contentTypeID="0x01010036BB8DE7EC542E42A8B2E98CC20CB697007F2E04CA2AAA104DB2D93AC73B6CBA42" ma:contentTypeVersion="232" ma:contentTypeDescription="" ma:contentTypeScope="" ma:versionID="661a5db234f64df1cac49ff705fc92d1">
  <xsd:schema xmlns:xsd="http://www.w3.org/2001/XMLSchema" xmlns:xs="http://www.w3.org/2001/XMLSchema" xmlns:p="http://schemas.microsoft.com/office/2006/metadata/properties" xmlns:ns1="http://schemas.microsoft.com/sharepoint/v3" xmlns:ns2="9f7bc583-7cbe-45b9-a2bd-8bbb6543b37e" xmlns:ns4="http://schemas.microsoft.com/sharepoint/v4" targetNamespace="http://schemas.microsoft.com/office/2006/metadata/properties" ma:root="true" ma:fieldsID="38431cb0f8e40174b0b05233ed2e9f6e" ns1:_="" ns2:_="" ns4:_="">
    <xsd:import namespace="http://schemas.microsoft.com/sharepoint/v3"/>
    <xsd:import namespace="9f7bc583-7cbe-45b9-a2bd-8bbb6543b37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lb508a4dc5e84436a0fe496b536466aa" minOccurs="0"/>
                <xsd:element ref="ns2:TaxCatchAll" minOccurs="0"/>
                <xsd:element ref="ns2:TaxCatchAllLabel" minOccurs="0"/>
                <xsd:element ref="ns1:_dlc_Exempt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5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7bc583-7cbe-45b9-a2bd-8bbb6543b37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lb508a4dc5e84436a0fe496b536466aa" ma:index="11" nillable="true" ma:taxonomy="true" ma:internalName="lb508a4dc5e84436a0fe496b536466aa" ma:taxonomyFieldName="TSYRecordClass" ma:displayName="Record Class" ma:readOnly="false" ma:default="18;#GRA26-21135 - Retain as national archives|f1e1d764-3604-4ca6-bc54-6b106e291d6f" ma:fieldId="{5b508a4d-c5e8-4436-a0fe-496b536466aa}" ma:sspId="77b7a547-5880-464f-83f8-cefe583c3af4" ma:termSetId="8c8a1de6-dea5-4e66-bd5a-b7b3daae0f3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a5426e91-c895-42ba-91bf-fe5e23c4f0ec}" ma:internalName="TaxCatchAll" ma:showField="CatchAllData" ma:web="9f7bc583-7cbe-45b9-a2bd-8bbb6543b3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a5426e91-c895-42ba-91bf-fe5e23c4f0ec}" ma:internalName="TaxCatchAllLabel" ma:readOnly="true" ma:showField="CatchAllDataLabel" ma:web="9f7bc583-7cbe-45b9-a2bd-8bbb6543b3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7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4C4F0C-7E88-475A-BF11-4863DC6FEC65}">
  <ds:schemaRefs>
    <ds:schemaRef ds:uri="http://schemas.microsoft.com/sharepoint/v3"/>
    <ds:schemaRef ds:uri="http://purl.org/dc/elements/1.1/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dcmitype/"/>
    <ds:schemaRef ds:uri="9f7bc583-7cbe-45b9-a2bd-8bbb6543b37e"/>
    <ds:schemaRef ds:uri="http://schemas.microsoft.com/sharepoint/v4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1E111840-A804-41CC-A27B-AE6768889317}">
  <ds:schemaRefs>
    <ds:schemaRef ds:uri="office.server.policy"/>
  </ds:schemaRefs>
</ds:datastoreItem>
</file>

<file path=customXml/itemProps3.xml><?xml version="1.0" encoding="utf-8"?>
<ds:datastoreItem xmlns:ds="http://schemas.openxmlformats.org/officeDocument/2006/customXml" ds:itemID="{9FA358D5-A405-485D-849E-AF72C701A674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39FC396F-6F71-4616-AC22-A1D0128C520F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5B2FCF12-D212-44F0-B9B6-31F18744396B}"/>
</file>

<file path=docProps/app.xml><?xml version="1.0" encoding="utf-8"?>
<Properties xmlns="http://schemas.openxmlformats.org/officeDocument/2006/extended-properties" xmlns:vt="http://schemas.openxmlformats.org/officeDocument/2006/docPropsVTypes">
  <Template>Treasury Grayscale</Template>
  <TotalTime>19515</TotalTime>
  <Words>544</Words>
  <Application>Microsoft Office PowerPoint</Application>
  <PresentationFormat>On-screen Show (4:3)</PresentationFormat>
  <Paragraphs>115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Why the Code was developed</vt:lpstr>
      <vt:lpstr>Development process</vt:lpstr>
      <vt:lpstr>Considerations in Developing the Code</vt:lpstr>
      <vt:lpstr>Potential users of the disclosures</vt:lpstr>
      <vt:lpstr>Who Should disclose?</vt:lpstr>
      <vt:lpstr>Disclosures – Part A</vt:lpstr>
      <vt:lpstr>Disclosures - Part B</vt:lpstr>
      <vt:lpstr>Other matters</vt:lpstr>
      <vt:lpstr>Voluntary tax transparency code Register</vt:lpstr>
      <vt:lpstr>Catalogue of Signatories</vt:lpstr>
      <vt:lpstr>Role of the ATO</vt:lpstr>
      <vt:lpstr>We want to hear from you!</vt:lpstr>
      <vt:lpstr>Questions?</vt:lpstr>
    </vt:vector>
  </TitlesOfParts>
  <Company>Australian Government - The Treasury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BoT powerpoint presentation_general_15022016</dc:title>
  <dc:creator>Watman, Amelia</dc:creator>
  <cp:lastModifiedBy>Atkinson, Paul</cp:lastModifiedBy>
  <cp:revision>415</cp:revision>
  <cp:lastPrinted>2016-05-22T22:35:09Z</cp:lastPrinted>
  <dcterms:created xsi:type="dcterms:W3CDTF">2016-01-07T04:06:34Z</dcterms:created>
  <dcterms:modified xsi:type="dcterms:W3CDTF">2017-01-26T23:59:04Z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0x01010036BB8DE7EC542E42A8B2E98CC20CB697007F2E04CA2AAA104DB2D93AC73B6CBA42</vt:lpwstr>
  </property>
  <property fmtid="{D5CDD505-2E9C-101B-9397-08002B2CF9AE}" pid="4" name="_dlc_DocIdItemGuid">
    <vt:lpwstr>a1e4db39-51c7-4b15-81ae-df865c50f843</vt:lpwstr>
  </property>
  <property fmtid="{D5CDD505-2E9C-101B-9397-08002B2CF9AE}" pid="5" name="TSYRecordClass">
    <vt:lpwstr>18</vt:lpwstr>
  </property>
  <property fmtid="{D5CDD505-2E9C-101B-9397-08002B2CF9AE}" pid="6" name="RecordPoint_WorkflowType">
    <vt:lpwstr>ActiveSubmitStub</vt:lpwstr>
  </property>
  <property fmtid="{D5CDD505-2E9C-101B-9397-08002B2CF9AE}" pid="7" name="RecordPoint_ActiveItemSiteId">
    <vt:lpwstr>{5b52b9a5-e5b2-4521-8814-a1e24ca2869d}</vt:lpwstr>
  </property>
  <property fmtid="{D5CDD505-2E9C-101B-9397-08002B2CF9AE}" pid="8" name="RecordPoint_ActiveItemListId">
    <vt:lpwstr>{a7491f13-9f9a-4c60-b614-44fbdc7620af}</vt:lpwstr>
  </property>
  <property fmtid="{D5CDD505-2E9C-101B-9397-08002B2CF9AE}" pid="9" name="RecordPoint_ActiveItemUniqueId">
    <vt:lpwstr>{122d0704-4e39-406d-943f-68d62e0e73e8}</vt:lpwstr>
  </property>
  <property fmtid="{D5CDD505-2E9C-101B-9397-08002B2CF9AE}" pid="10" name="RecordPoint_ActiveItemWebId">
    <vt:lpwstr>{457ff61d-75fe-4adf-84ee-bc8db51a93d4}</vt:lpwstr>
  </property>
  <property fmtid="{D5CDD505-2E9C-101B-9397-08002B2CF9AE}" pid="11" name="RecordPoint_SubmissionDate">
    <vt:lpwstr/>
  </property>
  <property fmtid="{D5CDD505-2E9C-101B-9397-08002B2CF9AE}" pid="12" name="RecordPoint_RecordNumberSubmitted">
    <vt:lpwstr>R0001066455</vt:lpwstr>
  </property>
  <property fmtid="{D5CDD505-2E9C-101B-9397-08002B2CF9AE}" pid="13" name="RecordPoint_ActiveItemMoved">
    <vt:lpwstr>6CB996FC75C5C855D315E2E13491EA56</vt:lpwstr>
  </property>
  <property fmtid="{D5CDD505-2E9C-101B-9397-08002B2CF9AE}" pid="14" name="RecordPoint_RecordFormat">
    <vt:lpwstr/>
  </property>
  <property fmtid="{D5CDD505-2E9C-101B-9397-08002B2CF9AE}" pid="15" name="RecordPoint_SubmissionCompleted">
    <vt:lpwstr>2016-09-02T17:39:48.8477017+10:00</vt:lpwstr>
  </property>
</Properties>
</file>